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04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" name="Straight Connector 31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Isosceles Triangle 2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Isosceles Triangle 3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Isosceles Triangle 18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1pPr>
            <a:lvl2pPr marL="0" indent="4572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2pPr>
            <a:lvl3pPr marL="0" indent="9144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3pPr>
            <a:lvl4pPr marL="0" indent="13716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4pPr>
            <a:lvl5pPr marL="0" indent="18288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8" name="TextBox 23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9" name="TextBox 24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Text"/>
          <p:cNvSpPr txBox="1">
            <a:spLocks noGrp="1"/>
          </p:cNvSpPr>
          <p:nvPr>
            <p:ph type="title"/>
          </p:nvPr>
        </p:nvSpPr>
        <p:spPr>
          <a:xfrm>
            <a:off x="7967673" y="609598"/>
            <a:ext cx="1304744" cy="5251453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176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7" name="TextBox 19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8" name="TextBox 21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9144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1314450" marR="0" indent="-85725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698171" marR="0" indent="-783771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22860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7432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32004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6576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41148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5720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vid.Beales@GreenParty.org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ctrTitle"/>
          </p:nvPr>
        </p:nvSpPr>
        <p:spPr>
          <a:xfrm>
            <a:off x="1120596" y="621823"/>
            <a:ext cx="7766937" cy="1806349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r>
              <a:rPr lang="en-GB" sz="8000" b="1" dirty="0" smtClean="0"/>
              <a:t>Green Politics</a:t>
            </a:r>
            <a:r>
              <a:rPr lang="en-GB" dirty="0"/>
              <a:t/>
            </a:r>
            <a:br>
              <a:rPr lang="en-GB" dirty="0"/>
            </a:br>
            <a:endParaRPr dirty="0"/>
          </a:p>
        </p:txBody>
      </p:sp>
      <p:sp>
        <p:nvSpPr>
          <p:cNvPr id="187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049311" y="2205990"/>
            <a:ext cx="3837481" cy="39999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defRPr sz="1600"/>
            </a:pPr>
            <a:r>
              <a:rPr lang="en-GB" b="1" dirty="0" smtClean="0">
                <a:solidFill>
                  <a:schemeClr val="tx1"/>
                </a:solidFill>
              </a:rPr>
              <a:t>Cllr Jonathan </a:t>
            </a:r>
            <a:r>
              <a:rPr lang="en-GB" b="1" dirty="0" smtClean="0">
                <a:solidFill>
                  <a:schemeClr val="tx1"/>
                </a:solidFill>
              </a:rPr>
              <a:t>Elmer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-</a:t>
            </a:r>
            <a:r>
              <a:rPr dirty="0" smtClean="0">
                <a:solidFill>
                  <a:schemeClr val="tx1"/>
                </a:solidFill>
              </a:rPr>
              <a:t> Field </a:t>
            </a:r>
            <a:r>
              <a:rPr dirty="0" err="1" smtClean="0">
                <a:solidFill>
                  <a:schemeClr val="tx1"/>
                </a:solidFill>
              </a:rPr>
              <a:t>Organiser</a:t>
            </a:r>
            <a:r>
              <a:rPr lang="en-GB" dirty="0" smtClean="0">
                <a:solidFill>
                  <a:schemeClr val="tx1"/>
                </a:solidFill>
              </a:rPr>
              <a:t> for the Green Party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smtClean="0">
                <a:solidFill>
                  <a:schemeClr val="tx1"/>
                </a:solidFill>
              </a:rPr>
              <a:t>North </a:t>
            </a:r>
            <a:r>
              <a:rPr lang="en-GB" dirty="0" smtClean="0">
                <a:solidFill>
                  <a:schemeClr val="tx1"/>
                </a:solidFill>
              </a:rPr>
              <a:t>east and East </a:t>
            </a:r>
            <a:r>
              <a:rPr lang="en-GB" dirty="0" smtClean="0">
                <a:solidFill>
                  <a:schemeClr val="tx1"/>
                </a:solidFill>
              </a:rPr>
              <a:t>Midland Regions</a:t>
            </a:r>
            <a:endParaRPr dirty="0">
              <a:solidFill>
                <a:schemeClr val="tx1"/>
              </a:solidFill>
            </a:endParaRPr>
          </a:p>
          <a:p>
            <a:pPr algn="l">
              <a:defRPr sz="1600"/>
            </a:pPr>
            <a:r>
              <a:rPr lang="en-GB" u="sng" dirty="0" err="1" smtClean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Jonathan.elmer</a:t>
            </a:r>
            <a:r>
              <a:rPr u="sng" dirty="0" smtClean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@GreenParty.org.uk</a:t>
            </a:r>
            <a:endParaRPr lang="en-GB" u="sng" dirty="0" smtClean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  <a:p>
            <a:pPr algn="l">
              <a:defRPr sz="1600"/>
            </a:pPr>
            <a:endParaRPr lang="en-GB" u="sng" dirty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  <a:p>
            <a:pPr algn="l">
              <a:defRPr sz="1600"/>
            </a:pPr>
            <a:endParaRPr u="sng" dirty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0535" y="2205990"/>
            <a:ext cx="3496998" cy="177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r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457200" algn="r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914400" algn="r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1371600" algn="r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1828800" algn="r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3200400" marR="0" indent="-9144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"/>
              <a:tabLst/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3657600" marR="0" indent="-9144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"/>
              <a:tabLst/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4114800" marR="0" indent="-9144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"/>
              <a:tabLst/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4572000" marR="0" indent="-914400" algn="l" defTabSz="4572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"/>
              <a:tabLst/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>
              <a:defRPr sz="1600"/>
            </a:pPr>
            <a:r>
              <a:rPr lang="en-GB" sz="1600" b="1" dirty="0" smtClean="0">
                <a:solidFill>
                  <a:schemeClr val="tx1"/>
                </a:solidFill>
              </a:rPr>
              <a:t>Cllr Amanda </a:t>
            </a:r>
            <a:r>
              <a:rPr lang="en-GB" sz="1600" b="1" dirty="0" err="1" smtClean="0">
                <a:solidFill>
                  <a:schemeClr val="tx1"/>
                </a:solidFill>
              </a:rPr>
              <a:t>Hopgood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-   Leader of the </a:t>
            </a:r>
            <a:r>
              <a:rPr lang="en-GB" sz="1600" dirty="0" err="1" smtClean="0">
                <a:solidFill>
                  <a:schemeClr val="tx1"/>
                </a:solidFill>
              </a:rPr>
              <a:t>LibDem</a:t>
            </a:r>
            <a:r>
              <a:rPr lang="en-GB" sz="1600" dirty="0" smtClean="0">
                <a:solidFill>
                  <a:schemeClr val="tx1"/>
                </a:solidFill>
              </a:rPr>
              <a:t> Group on Durham County Council</a:t>
            </a:r>
          </a:p>
          <a:p>
            <a:pPr hangingPunct="1">
              <a:defRPr sz="1600"/>
            </a:pPr>
            <a:r>
              <a:rPr lang="en-GB" sz="1600" u="sng" dirty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amanda.hopgood@durham.gov.uk</a:t>
            </a:r>
          </a:p>
        </p:txBody>
      </p:sp>
      <p:pic>
        <p:nvPicPr>
          <p:cNvPr id="1026" name="Picture 2" descr="https://www.greenparty.org.uk/assets/logos/visual-identity/Stack/Green%20on%20White/GPEW-stack-online-g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96" y="3340389"/>
            <a:ext cx="2841958" cy="305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ibdem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535" y="3562402"/>
            <a:ext cx="3498936" cy="200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Structure</a:t>
            </a:r>
            <a:endParaRPr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1438935"/>
            <a:ext cx="9160548" cy="5147603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3200" dirty="0" smtClean="0"/>
              <a:t>Amanda and Jonathan will present a challenge</a:t>
            </a:r>
            <a:endParaRPr lang="en-GB" sz="3200" dirty="0"/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I</a:t>
            </a:r>
            <a:r>
              <a:rPr lang="en-GB" sz="3200" dirty="0" smtClean="0"/>
              <a:t>n groups, you will choose 1 </a:t>
            </a:r>
            <a:r>
              <a:rPr lang="en-GB" sz="3200" dirty="0" smtClean="0"/>
              <a:t>aspect of the challenge</a:t>
            </a:r>
            <a:r>
              <a:rPr lang="en-GB" sz="3200" dirty="0" smtClean="0"/>
              <a:t> and consider:</a:t>
            </a:r>
          </a:p>
          <a:p>
            <a:pPr marL="1171575" lvl="5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Where we need to be</a:t>
            </a:r>
          </a:p>
          <a:p>
            <a:pPr marL="1171575" lvl="5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Barriers to progress</a:t>
            </a:r>
          </a:p>
          <a:p>
            <a:pPr marL="1171575" lvl="5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Solutions</a:t>
            </a:r>
            <a:r>
              <a:rPr lang="en-GB" sz="2400" dirty="0" smtClean="0"/>
              <a:t>  - how can politics / politicians help?</a:t>
            </a:r>
          </a:p>
          <a:p>
            <a:pPr marL="428625" lvl="5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We will review ideas from around the room</a:t>
            </a:r>
          </a:p>
          <a:p>
            <a:pPr marL="428625" lvl="5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We will repeat in relation to a different challenge</a:t>
            </a:r>
          </a:p>
          <a:p>
            <a:pPr marL="428625" lvl="5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Finally - groups will identify their best idea</a:t>
            </a:r>
          </a:p>
          <a:p>
            <a:pPr marL="428625" lvl="5" indent="-3429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1"/>
              </a:solidFill>
            </a:endParaRPr>
          </a:p>
          <a:p>
            <a:pPr marL="428625" lvl="5" indent="-342900"/>
            <a:endParaRPr lang="en-GB" sz="2400" dirty="0" smtClean="0"/>
          </a:p>
          <a:p>
            <a:pPr marL="1171575" lvl="5" indent="-342900">
              <a:buFont typeface="Arial" panose="020B0604020202020204" pitchFamily="34" charset="0"/>
              <a:buChar char="•"/>
            </a:pPr>
            <a:endParaRPr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Climate Change</a:t>
            </a:r>
            <a:endParaRPr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491240" y="1085850"/>
            <a:ext cx="8774682" cy="502885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GB" sz="3600" b="1" u="sng" dirty="0" smtClean="0"/>
              <a:t>Global Perspective - JE</a:t>
            </a:r>
          </a:p>
          <a:p>
            <a:r>
              <a:rPr lang="en-GB" sz="3600" b="1" dirty="0" smtClean="0"/>
              <a:t>Pollution/emissions </a:t>
            </a:r>
            <a:r>
              <a:rPr lang="en-GB" sz="3600" b="1" i="1" dirty="0" smtClean="0"/>
              <a:t>still rising!</a:t>
            </a:r>
            <a:endParaRPr lang="en-GB" sz="3600" b="1" i="1" dirty="0"/>
          </a:p>
          <a:p>
            <a:r>
              <a:rPr lang="en-GB" sz="3600" b="1" dirty="0" smtClean="0"/>
              <a:t>Projected Impacts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 smtClean="0"/>
              <a:t>Oil </a:t>
            </a:r>
            <a:r>
              <a:rPr lang="en-GB" sz="3600" i="1" dirty="0"/>
              <a:t>/ Coal / Gas / Unconventional</a:t>
            </a:r>
            <a:endParaRPr lang="en-GB" sz="3600" dirty="0" smtClean="0"/>
          </a:p>
          <a:p>
            <a:r>
              <a:rPr lang="en-GB" sz="3600" b="1" u="sng" dirty="0" smtClean="0"/>
              <a:t>Local Action- AH</a:t>
            </a:r>
            <a:endParaRPr lang="en-GB" sz="3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 smtClean="0"/>
              <a:t>Transport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 smtClean="0"/>
              <a:t>Household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i="1" dirty="0" smtClean="0"/>
              <a:t>Industry</a:t>
            </a:r>
          </a:p>
        </p:txBody>
      </p:sp>
    </p:spTree>
    <p:extLst>
      <p:ext uri="{BB962C8B-B14F-4D97-AF65-F5344CB8AC3E}">
        <p14:creationId xmlns:p14="http://schemas.microsoft.com/office/powerpoint/2010/main" val="20596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Natural Environment</a:t>
            </a:r>
            <a:endParaRPr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1128713"/>
            <a:ext cx="8596669" cy="5572125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en-GB" sz="3000" u="sng" dirty="0" smtClean="0"/>
              <a:t>Global Perspective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Anthropocene – and the 6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great extinction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We depend on ecosystems for our survival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/>
              <a:t>Oceanic eutrophication and acidification, deforestation, over fishing, climate change, habitat fragmentation, intensive agriculture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dirty="0" smtClean="0"/>
          </a:p>
          <a:p>
            <a:r>
              <a:rPr lang="en-GB" sz="3000" u="sng" dirty="0" smtClean="0"/>
              <a:t>Local Action</a:t>
            </a:r>
            <a:endParaRPr lang="en-GB" sz="30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Coastlines</a:t>
            </a:r>
            <a:endParaRPr lang="en-GB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Nature </a:t>
            </a:r>
            <a:r>
              <a:rPr lang="en-GB" sz="3000" dirty="0"/>
              <a:t>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Parkland</a:t>
            </a:r>
            <a:endParaRPr lang="en-GB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Rivers</a:t>
            </a:r>
            <a:r>
              <a:rPr lang="en-GB" sz="3000" dirty="0"/>
              <a:t> </a:t>
            </a:r>
          </a:p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7244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Protection and Enforcement</a:t>
            </a:r>
            <a:endParaRPr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1171575"/>
            <a:ext cx="9046248" cy="5457825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r>
              <a:rPr lang="en-GB" u="sng" dirty="0" smtClean="0"/>
              <a:t>Global Perspective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Agreements / conventions between nations – often brokered by the UN E.g.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Kyoto / Parris Climate Agreements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UNESCO World Heritage Sites, RAMSAR Sites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Enforcement a state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European Legislation – currently enforced by European Commission and European Court of Justice</a:t>
            </a:r>
          </a:p>
          <a:p>
            <a:r>
              <a:rPr lang="en-GB" u="sng" dirty="0" smtClean="0"/>
              <a:t>Local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Planning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Littering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Tree </a:t>
            </a:r>
            <a:r>
              <a:rPr lang="en-GB" dirty="0"/>
              <a:t>protection</a:t>
            </a:r>
          </a:p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696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Economy</a:t>
            </a:r>
            <a:endParaRPr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971551"/>
            <a:ext cx="8596669" cy="493126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What is economic growth?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The doughnut economy…….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5" name="Picture 2" descr="Doughnut Econ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5" y="2141669"/>
            <a:ext cx="4787221" cy="477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21930" y="2078381"/>
            <a:ext cx="44364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9 Planetary Boundaries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11 top social priorities (economic measures)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10134" y="3723714"/>
            <a:ext cx="372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Potential environmental tipping points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89229" y="4912202"/>
            <a:ext cx="2577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goldilocks zone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02463" y="6070599"/>
            <a:ext cx="2836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Unacceptable social degradation</a:t>
            </a:r>
            <a:endParaRPr lang="en-GB" sz="2000" b="1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4274785" y="3433470"/>
            <a:ext cx="2035349" cy="64418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 flipV="1">
            <a:off x="4039354" y="4558259"/>
            <a:ext cx="1649875" cy="55399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326575" y="4777813"/>
            <a:ext cx="1137394" cy="170903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8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GB" sz="8800" dirty="0" smtClean="0"/>
              <a:t>Summary</a:t>
            </a:r>
            <a:endParaRPr sz="8800"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597815" y="2567647"/>
            <a:ext cx="9046248" cy="446388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4800" dirty="0" smtClean="0"/>
              <a:t>Could each group present its preferred solution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5398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595293" y="1246846"/>
            <a:ext cx="8596669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pPr algn="ctr"/>
            <a:r>
              <a:rPr lang="en-GB" sz="8800" dirty="0" smtClean="0"/>
              <a:t>Huge thanks from Jonathan and Amanda</a:t>
            </a:r>
            <a:endParaRPr sz="8800"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597815" y="2567647"/>
            <a:ext cx="9046248" cy="446388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03439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272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Facet</vt:lpstr>
      <vt:lpstr>Green Politics </vt:lpstr>
      <vt:lpstr>Structure</vt:lpstr>
      <vt:lpstr>Climate Change</vt:lpstr>
      <vt:lpstr>Natural Environment</vt:lpstr>
      <vt:lpstr>Protection and Enforcement</vt:lpstr>
      <vt:lpstr>Economy</vt:lpstr>
      <vt:lpstr>Summary</vt:lpstr>
      <vt:lpstr>Huge thanks from Jonathan and Amanda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sustainable campaign teams A Snowflake model masterclass</dc:title>
  <dc:creator>Jonathan Elmer</dc:creator>
  <cp:lastModifiedBy>Jonathan Elmer</cp:lastModifiedBy>
  <cp:revision>26</cp:revision>
  <dcterms:modified xsi:type="dcterms:W3CDTF">2018-06-14T11:18:27Z</dcterms:modified>
</cp:coreProperties>
</file>