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17"/>
  </p:notesMasterIdLst>
  <p:sldIdLst>
    <p:sldId id="256" r:id="rId3"/>
    <p:sldId id="257" r:id="rId4"/>
    <p:sldId id="266" r:id="rId5"/>
    <p:sldId id="264" r:id="rId6"/>
    <p:sldId id="267" r:id="rId7"/>
    <p:sldId id="269" r:id="rId8"/>
    <p:sldId id="270" r:id="rId9"/>
    <p:sldId id="271" r:id="rId10"/>
    <p:sldId id="268" r:id="rId11"/>
    <p:sldId id="262" r:id="rId12"/>
    <p:sldId id="273" r:id="rId13"/>
    <p:sldId id="261" r:id="rId14"/>
    <p:sldId id="272" r:id="rId15"/>
    <p:sldId id="263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048945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Supply and demand dictates resource value, but this can be adjusted E.g. Carbon Tax / Quotas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275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" name="Straight Connector 31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Isosceles Triangle 26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Isosceles Triangle 30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Isosceles Triangle 18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1pPr>
            <a:lvl2pPr marL="0" indent="4572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2pPr>
            <a:lvl3pPr marL="0" indent="9144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3pPr>
            <a:lvl4pPr marL="0" indent="13716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4pPr>
            <a:lvl5pPr marL="0" indent="1828800" algn="r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8" name="TextBox 23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9" name="TextBox 24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itle Text"/>
          <p:cNvSpPr txBox="1">
            <a:spLocks noGrp="1"/>
          </p:cNvSpPr>
          <p:nvPr>
            <p:ph type="title"/>
          </p:nvPr>
        </p:nvSpPr>
        <p:spPr>
          <a:xfrm>
            <a:off x="7967673" y="609598"/>
            <a:ext cx="1304744" cy="5251453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176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9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675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99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67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0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34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91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09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11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616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hangingPunct="1"/>
            <a:r>
              <a:rPr lang="en-US" sz="8000" kern="12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hangingPunct="1"/>
            <a:r>
              <a:rPr lang="en-US" sz="8000" kern="12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  <a:endParaRPr lang="en-US" kern="120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7806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59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hangingPunct="1"/>
            <a:r>
              <a:rPr lang="en-US" sz="8000" kern="12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hangingPunct="1"/>
            <a:r>
              <a:rPr lang="en-US" sz="8000" kern="12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918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16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23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2400"/>
            </a:pPr>
            <a:endParaRPr/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400"/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5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lnSpc>
                <a:spcPct val="100000"/>
              </a:lnSpc>
              <a:spcBef>
                <a:spcPts val="1000"/>
              </a:spcBef>
              <a:buClrTx/>
              <a:buSzTx/>
              <a:buNone/>
              <a:defRPr sz="1800"/>
            </a:pPr>
            <a:endParaRPr/>
          </a:p>
        </p:txBody>
      </p:sp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7" name="TextBox 19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8" name="TextBox 21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Straight Connector 19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Straight Connector 20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Rectangle 23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Rectangle 25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Isosceles Triangle 23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Rectangle 27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Rectangle 28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Rectangle 29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Isosceles Triangle 27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Isosceles Triangle 28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1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9144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1314450" marR="0" indent="-85725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1698171" marR="0" indent="-783771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22860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27432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32004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36576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41148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4572000" marR="0" indent="-914400" algn="l" defTabSz="4572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4800" b="0" i="0" u="none" strike="noStrike" cap="none" spc="0" baseline="0">
          <a:ln>
            <a:noFill/>
          </a:ln>
          <a:solidFill>
            <a:srgbClr val="404040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fld id="{B61BEF0D-F0BB-DE4B-95CE-6DB70DBA9567}" type="datetimeFigureOut">
              <a:rPr lang="en-US" kern="1200" dirty="0">
                <a:solidFill>
                  <a:prstClr val="black">
                    <a:tint val="75000"/>
                  </a:prstClr>
                </a:solidFill>
                <a:ea typeface="+mn-ea"/>
                <a:cs typeface="+mn-cs"/>
              </a:rPr>
              <a:pPr hangingPunct="1"/>
              <a:t>6/14/2018</a:t>
            </a:fld>
            <a:endParaRPr lang="en-US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1"/>
            <a:endParaRPr lang="en-US" kern="1200" dirty="0">
              <a:solidFill>
                <a:prstClr val="black">
                  <a:tint val="7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hangingPunct="1"/>
            <a:fld id="{D57F1E4F-1CFF-5643-939E-217C01CDF565}" type="slidenum">
              <a:rPr lang="en-US" kern="1200" dirty="0">
                <a:solidFill>
                  <a:srgbClr val="90C226"/>
                </a:solidFill>
                <a:ea typeface="+mn-ea"/>
                <a:cs typeface="+mn-cs"/>
              </a:rPr>
              <a:pPr hangingPunct="1"/>
              <a:t>‹#›</a:t>
            </a:fld>
            <a:endParaRPr lang="en-US" kern="1200" dirty="0">
              <a:solidFill>
                <a:srgbClr val="90C226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05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vid.Beales@GreenParty.org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>
            <a:spLocks noGrp="1"/>
          </p:cNvSpPr>
          <p:nvPr>
            <p:ph type="ctrTitle"/>
          </p:nvPr>
        </p:nvSpPr>
        <p:spPr>
          <a:xfrm>
            <a:off x="1120596" y="621823"/>
            <a:ext cx="7766937" cy="1806349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en-GB" sz="8000" b="1" dirty="0" smtClean="0"/>
              <a:t>Green Economics</a:t>
            </a:r>
            <a:r>
              <a:rPr lang="en-GB" dirty="0"/>
              <a:t/>
            </a:r>
            <a:br>
              <a:rPr lang="en-GB" dirty="0"/>
            </a:br>
            <a:endParaRPr dirty="0"/>
          </a:p>
        </p:txBody>
      </p:sp>
      <p:sp>
        <p:nvSpPr>
          <p:cNvPr id="187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120596" y="2205990"/>
            <a:ext cx="8894789" cy="399993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defRPr sz="1600"/>
            </a:pPr>
            <a:r>
              <a:rPr lang="en-GB" sz="2400" b="1" dirty="0" smtClean="0">
                <a:solidFill>
                  <a:schemeClr val="tx1"/>
                </a:solidFill>
              </a:rPr>
              <a:t>Cllr Jonathan </a:t>
            </a:r>
            <a:r>
              <a:rPr lang="en-GB" sz="2400" b="1" dirty="0" smtClean="0">
                <a:solidFill>
                  <a:schemeClr val="tx1"/>
                </a:solidFill>
              </a:rPr>
              <a:t>Elmer</a:t>
            </a:r>
            <a:r>
              <a:rPr sz="2400" b="1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pPr algn="l">
              <a:defRPr sz="1600"/>
            </a:pPr>
            <a:r>
              <a:rPr sz="2400" dirty="0" smtClean="0">
                <a:solidFill>
                  <a:schemeClr val="tx1"/>
                </a:solidFill>
              </a:rPr>
              <a:t>Field </a:t>
            </a:r>
            <a:r>
              <a:rPr sz="2400" dirty="0" err="1" smtClean="0">
                <a:solidFill>
                  <a:schemeClr val="tx1"/>
                </a:solidFill>
              </a:rPr>
              <a:t>Organiser</a:t>
            </a:r>
            <a:r>
              <a:rPr lang="en-GB" sz="2400" dirty="0" smtClean="0">
                <a:solidFill>
                  <a:schemeClr val="tx1"/>
                </a:solidFill>
              </a:rPr>
              <a:t> for the Green Party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smtClean="0">
                <a:solidFill>
                  <a:schemeClr val="tx1"/>
                </a:solidFill>
              </a:rPr>
              <a:t>North </a:t>
            </a:r>
            <a:r>
              <a:rPr lang="en-GB" sz="2400" dirty="0" smtClean="0">
                <a:solidFill>
                  <a:schemeClr val="tx1"/>
                </a:solidFill>
              </a:rPr>
              <a:t>east and East </a:t>
            </a:r>
            <a:r>
              <a:rPr lang="en-GB" sz="2400" dirty="0" smtClean="0">
                <a:solidFill>
                  <a:schemeClr val="tx1"/>
                </a:solidFill>
              </a:rPr>
              <a:t>Midland Regions</a:t>
            </a:r>
            <a:endParaRPr sz="2400" dirty="0">
              <a:solidFill>
                <a:schemeClr val="tx1"/>
              </a:solidFill>
            </a:endParaRPr>
          </a:p>
          <a:p>
            <a:pPr algn="l">
              <a:defRPr sz="1600"/>
            </a:pPr>
            <a:r>
              <a:rPr lang="en-GB" sz="2400" u="sng" dirty="0" err="1" smtClean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Jonathan.elmer</a:t>
            </a:r>
            <a:r>
              <a:rPr sz="2400" u="sng" dirty="0" smtClean="0">
                <a:solidFill>
                  <a:srgbClr val="99CA3C"/>
                </a:solidFill>
                <a:uFill>
                  <a:solidFill>
                    <a:srgbClr val="99CA3C"/>
                  </a:solidFill>
                </a:uFill>
                <a:hlinkClick r:id="rId2"/>
              </a:rPr>
              <a:t>@GreenParty.org.uk</a:t>
            </a:r>
            <a:endParaRPr lang="en-GB" sz="2400" u="sng" dirty="0" smtClean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  <a:p>
            <a:pPr algn="l">
              <a:defRPr sz="1600"/>
            </a:pPr>
            <a:endParaRPr lang="en-GB" u="sng" dirty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  <a:p>
            <a:pPr algn="l">
              <a:defRPr sz="1600"/>
            </a:pPr>
            <a:endParaRPr u="sng" dirty="0">
              <a:solidFill>
                <a:srgbClr val="99CA3C"/>
              </a:solidFill>
              <a:uFill>
                <a:solidFill>
                  <a:srgbClr val="99CA3C"/>
                </a:solidFill>
              </a:uFill>
              <a:hlinkClick r:id="rId2"/>
            </a:endParaRPr>
          </a:p>
        </p:txBody>
      </p:sp>
      <p:pic>
        <p:nvPicPr>
          <p:cNvPr id="1026" name="Picture 2" descr="https://www.greenparty.org.uk/assets/logos/visual-identity/Stack/Green%20on%20White/GPEW-stack-online-g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0662" y="3308436"/>
            <a:ext cx="2696595" cy="289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10133218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GB" sz="6600" b="1" dirty="0" smtClean="0"/>
              <a:t>Group Work - </a:t>
            </a:r>
            <a:r>
              <a:rPr lang="en-GB" sz="6000" b="1" dirty="0" smtClean="0"/>
              <a:t>Develop </a:t>
            </a:r>
            <a:br>
              <a:rPr lang="en-GB" sz="6000" b="1" dirty="0" smtClean="0"/>
            </a:br>
            <a:r>
              <a:rPr lang="en-GB" sz="6000" b="1" dirty="0" smtClean="0"/>
              <a:t>and Present and Example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>
                <a:solidFill>
                  <a:schemeClr val="tx1"/>
                </a:solidFill>
              </a:rPr>
              <a:t>Identify something that is good for society but reflects as neutral or negative to economic growth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398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10133218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GB" sz="6600" b="1" dirty="0" smtClean="0"/>
              <a:t>Examples</a:t>
            </a:r>
            <a:br>
              <a:rPr lang="en-GB" sz="6600" b="1" dirty="0" smtClean="0"/>
            </a:b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323868" y="1410355"/>
            <a:ext cx="95597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ucida Grande"/>
              </a:rPr>
              <a:t>Few car crashes would reduce business for insurance companies and motor repair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ucida Grande"/>
              </a:rPr>
              <a:t>Better health would result in lower need for private medical 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ucida Grande"/>
              </a:rPr>
              <a:t>Reduced carbon emissions would decrease sales of fossil fuels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ucida Grande"/>
              </a:rPr>
              <a:t>Conservation of oceanic macro-fauna would reduce seafood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Lucida Grande"/>
              </a:rPr>
              <a:t>Keeping a car on the road for longer would reduce car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Lucida Grande"/>
            </a:endParaRPr>
          </a:p>
          <a:p>
            <a:r>
              <a:rPr lang="en-GB" sz="2400" dirty="0" smtClean="0">
                <a:latin typeface="Lucida Grande"/>
              </a:rPr>
              <a:t>All of these positive things would register as decreased Economic </a:t>
            </a:r>
            <a:r>
              <a:rPr lang="en-GB" sz="2400" dirty="0" err="1" smtClean="0">
                <a:latin typeface="Lucida Grande"/>
              </a:rPr>
              <a:t>Growrth</a:t>
            </a:r>
            <a:r>
              <a:rPr lang="en-GB" sz="2400" dirty="0" smtClean="0">
                <a:latin typeface="Lucida Grande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75895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265607"/>
            <a:ext cx="8596669" cy="56372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GB" sz="6000" dirty="0" smtClean="0">
                <a:solidFill>
                  <a:srgbClr val="92D050"/>
                </a:solidFill>
              </a:rPr>
              <a:t>The </a:t>
            </a:r>
            <a:r>
              <a:rPr lang="en-GB" sz="6000" dirty="0">
                <a:solidFill>
                  <a:srgbClr val="92D050"/>
                </a:solidFill>
              </a:rPr>
              <a:t>D</a:t>
            </a:r>
            <a:r>
              <a:rPr lang="en-GB" sz="6000" dirty="0" smtClean="0">
                <a:solidFill>
                  <a:srgbClr val="92D050"/>
                </a:solidFill>
              </a:rPr>
              <a:t>oughnut </a:t>
            </a:r>
            <a:r>
              <a:rPr lang="en-GB" sz="6000" dirty="0">
                <a:solidFill>
                  <a:srgbClr val="92D050"/>
                </a:solidFill>
              </a:rPr>
              <a:t>E</a:t>
            </a:r>
            <a:r>
              <a:rPr lang="en-GB" sz="6000" dirty="0" smtClean="0">
                <a:solidFill>
                  <a:srgbClr val="92D050"/>
                </a:solidFill>
              </a:rPr>
              <a:t>conomy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3200" dirty="0"/>
          </a:p>
        </p:txBody>
      </p:sp>
      <p:pic>
        <p:nvPicPr>
          <p:cNvPr id="5" name="Picture 2" descr="Doughnut Econ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5" y="1171575"/>
            <a:ext cx="5759746" cy="574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521930" y="2078381"/>
            <a:ext cx="44364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9 Planetary Boundaries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GB" sz="2800" dirty="0" smtClean="0"/>
              <a:t>11 top social priorities (economic measures)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310134" y="3723714"/>
            <a:ext cx="3728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Potential environmental tipping points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89229" y="4912202"/>
            <a:ext cx="2577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goldilocks zone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502463" y="6070599"/>
            <a:ext cx="28367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Unacceptable social degradation</a:t>
            </a:r>
            <a:endParaRPr lang="en-GB" sz="2000" b="1" dirty="0"/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 flipV="1">
            <a:off x="5689229" y="3511827"/>
            <a:ext cx="620905" cy="56583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 flipV="1">
            <a:off x="4614863" y="4347742"/>
            <a:ext cx="1074366" cy="76451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502892" y="4757738"/>
            <a:ext cx="961077" cy="172911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81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GB" sz="8800" dirty="0" smtClean="0"/>
              <a:t>Key Points</a:t>
            </a:r>
            <a:endParaRPr sz="8800"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491239" y="1760043"/>
            <a:ext cx="9046248" cy="4463881"/>
          </a:xfrm>
          <a:prstGeom prst="rect">
            <a:avLst/>
          </a:prstGeom>
        </p:spPr>
        <p:txBody>
          <a:bodyPr anchor="t">
            <a:normAutofit fontScale="77500" lnSpcReduction="20000"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A green economy doesn’t require abandonment of Supply and Demand as a fundamental means of establishing value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The health of the economy should not be measured by ‘growth’ – this measure only benefits those with wealth to invest  - a small percentage of global society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4000" dirty="0" smtClean="0"/>
              <a:t>We have to move towards a Steady State economy as we have one planet with finite resources</a:t>
            </a:r>
            <a:endParaRPr lang="en-GB" sz="4000" dirty="0"/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32017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203201" y="1246846"/>
            <a:ext cx="10276114" cy="132080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800"/>
            </a:lvl1pPr>
          </a:lstStyle>
          <a:p>
            <a:pPr algn="ctr"/>
            <a:r>
              <a:rPr lang="en-GB" sz="8800" dirty="0" smtClean="0"/>
              <a:t>Huge thanks from Cllr Jonathan Elmer</a:t>
            </a:r>
            <a:endParaRPr sz="8800"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34391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>
            <a:spLocks noGrp="1"/>
          </p:cNvSpPr>
          <p:nvPr>
            <p:ph type="title"/>
          </p:nvPr>
        </p:nvSpPr>
        <p:spPr>
          <a:xfrm>
            <a:off x="491239" y="265607"/>
            <a:ext cx="8596669" cy="13208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GB" sz="7200" b="1" dirty="0" smtClean="0"/>
              <a:t>Structure</a:t>
            </a:r>
            <a:endParaRPr sz="7200" b="1" dirty="0"/>
          </a:p>
        </p:txBody>
      </p:sp>
      <p:sp>
        <p:nvSpPr>
          <p:cNvPr id="190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9109921" y="6114704"/>
            <a:ext cx="164082" cy="2184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91" name="Content Placeholder 3"/>
          <p:cNvSpPr txBox="1">
            <a:spLocks noGrp="1"/>
          </p:cNvSpPr>
          <p:nvPr>
            <p:ph type="body" idx="1"/>
          </p:nvPr>
        </p:nvSpPr>
        <p:spPr>
          <a:xfrm>
            <a:off x="669252" y="1438935"/>
            <a:ext cx="9160548" cy="48942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Overview of global economics</a:t>
            </a:r>
            <a:endParaRPr lang="en-GB" sz="4400" dirty="0">
              <a:solidFill>
                <a:schemeClr val="tx1"/>
              </a:solidFill>
            </a:endParaRP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What does a Green Economy look like?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Measuring Success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Group work</a:t>
            </a:r>
          </a:p>
          <a:p>
            <a:pPr marL="457200" lvl="0" indent="-4572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4400" dirty="0" smtClean="0">
                <a:solidFill>
                  <a:schemeClr val="tx1"/>
                </a:solidFill>
              </a:rPr>
              <a:t>Summary and Key Points</a:t>
            </a:r>
          </a:p>
          <a:p>
            <a:pPr marL="428625" lvl="5" indent="-342900">
              <a:buFont typeface="Arial" panose="020B0604020202020204" pitchFamily="34" charset="0"/>
              <a:buChar char="•"/>
            </a:pPr>
            <a:endParaRPr lang="en-GB" sz="3200" dirty="0">
              <a:solidFill>
                <a:schemeClr val="tx1"/>
              </a:solidFill>
            </a:endParaRPr>
          </a:p>
          <a:p>
            <a:pPr marL="428625" lvl="5" indent="-342900"/>
            <a:endParaRPr lang="en-GB" sz="2400" dirty="0" smtClean="0"/>
          </a:p>
          <a:p>
            <a:pPr marL="1171575" lvl="5" indent="-342900">
              <a:buFont typeface="Arial" panose="020B0604020202020204" pitchFamily="34" charset="0"/>
              <a:buChar char="•"/>
            </a:pPr>
            <a:endParaRPr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236" y="1830125"/>
            <a:ext cx="891177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4400" dirty="0" smtClean="0"/>
              <a:t>The </a:t>
            </a:r>
            <a:r>
              <a:rPr lang="en-GB" sz="4400" dirty="0"/>
              <a:t>Earth's physical resources are finite. We threaten our future if we try to live beyond those means, so we must build a sustainable society that guarantees our long-term future.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5236" y="510347"/>
            <a:ext cx="9397414" cy="857250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Green Party Core </a:t>
            </a:r>
            <a:r>
              <a:rPr lang="en-GB" sz="6600" b="1" dirty="0" smtClean="0"/>
              <a:t>Value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21634592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7617" y="1758861"/>
            <a:ext cx="91585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1"/>
            <a:r>
              <a:rPr lang="en-GB" sz="4400" kern="1200" dirty="0" smtClean="0">
                <a:solidFill>
                  <a:prstClr val="black"/>
                </a:solidFill>
                <a:ea typeface="+mn-ea"/>
                <a:cs typeface="+mn-cs"/>
              </a:rPr>
              <a:t>The </a:t>
            </a:r>
            <a:r>
              <a:rPr lang="en-GB" sz="4400" kern="1200" dirty="0">
                <a:solidFill>
                  <a:prstClr val="black"/>
                </a:solidFill>
                <a:ea typeface="+mn-ea"/>
                <a:cs typeface="+mn-cs"/>
              </a:rPr>
              <a:t>success of a society cannot be measured by narrow economic indicators, but should take account of factors affecting the quality of life for all people: personal freedom, social equity, health, happiness and human fulfilment.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7617" y="496900"/>
            <a:ext cx="9413608" cy="857250"/>
          </a:xfrm>
        </p:spPr>
        <p:txBody>
          <a:bodyPr>
            <a:noAutofit/>
          </a:bodyPr>
          <a:lstStyle/>
          <a:p>
            <a:r>
              <a:rPr lang="en-GB" sz="6600" b="1" dirty="0" smtClean="0"/>
              <a:t>Green Party Core </a:t>
            </a:r>
            <a:r>
              <a:rPr lang="en-GB" sz="6600" b="1" dirty="0" smtClean="0"/>
              <a:t>Value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38650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762" y="0"/>
            <a:ext cx="9707638" cy="853440"/>
          </a:xfrm>
        </p:spPr>
        <p:txBody>
          <a:bodyPr>
            <a:noAutofit/>
          </a:bodyPr>
          <a:lstStyle/>
          <a:p>
            <a:r>
              <a:rPr lang="en-GB" sz="5400" b="1" i="1" dirty="0" smtClean="0"/>
              <a:t>What greens think</a:t>
            </a:r>
            <a:endParaRPr lang="en-GB" sz="5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350762" y="1041023"/>
            <a:ext cx="95597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“Conventional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economic </a:t>
            </a:r>
            <a:r>
              <a:rPr lang="en-GB" sz="2400" dirty="0">
                <a:solidFill>
                  <a:srgbClr val="000000"/>
                </a:solidFill>
                <a:latin typeface="Lucida Grande"/>
              </a:rPr>
              <a:t>policies are destroying the very foundations of the wellbeing of humans and other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animals”. </a:t>
            </a:r>
          </a:p>
          <a:p>
            <a:endParaRPr lang="en-GB" sz="2400" dirty="0">
              <a:latin typeface="Lucida Grande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“Our </a:t>
            </a:r>
            <a:r>
              <a:rPr lang="en-GB" sz="2400" dirty="0">
                <a:solidFill>
                  <a:srgbClr val="000000"/>
                </a:solidFill>
                <a:latin typeface="Lucida Grande"/>
              </a:rPr>
              <a:t>culture is in the grip of a value system and a way of understanding the world which is fundamentally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flawed”. </a:t>
            </a:r>
            <a:endParaRPr lang="en-GB" sz="2400" dirty="0" smtClean="0">
              <a:solidFill>
                <a:srgbClr val="000000"/>
              </a:solidFill>
              <a:latin typeface="Lucida Grande"/>
            </a:endParaRPr>
          </a:p>
          <a:p>
            <a:endParaRPr lang="en-GB" sz="2400" dirty="0">
              <a:solidFill>
                <a:srgbClr val="000000"/>
              </a:solidFill>
              <a:latin typeface="Lucida Grande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“Some </a:t>
            </a:r>
            <a:r>
              <a:rPr lang="en-GB" sz="2400" dirty="0">
                <a:solidFill>
                  <a:srgbClr val="000000"/>
                </a:solidFill>
                <a:latin typeface="Lucida Grande"/>
              </a:rPr>
              <a:t>nations have become very rich and yet within them there is still abject poverty. Meanwhile, the poor nations of the world are </a:t>
            </a:r>
            <a:r>
              <a:rPr lang="en-GB" sz="2400" dirty="0" smtClean="0">
                <a:latin typeface="Lucida Grande"/>
              </a:rPr>
              <a:t>exploited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Lucida Grande"/>
              </a:rPr>
              <a:t>as wealth continues to be transferred to the rich nations from the poor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ones”. </a:t>
            </a:r>
            <a:endParaRPr lang="en-GB" sz="2400" dirty="0" smtClean="0">
              <a:solidFill>
                <a:srgbClr val="000000"/>
              </a:solidFill>
              <a:latin typeface="Lucida Grande"/>
            </a:endParaRPr>
          </a:p>
          <a:p>
            <a:endParaRPr lang="en-GB" sz="2400" dirty="0">
              <a:solidFill>
                <a:srgbClr val="000000"/>
              </a:solidFill>
              <a:latin typeface="Lucida Grande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“If </a:t>
            </a:r>
            <a:r>
              <a:rPr lang="en-GB" sz="2400" dirty="0">
                <a:solidFill>
                  <a:srgbClr val="000000"/>
                </a:solidFill>
                <a:latin typeface="Lucida Grande"/>
              </a:rPr>
              <a:t>humans continue to promote policies which require the unlimited consumption of raw materials, it will lead not to more riches, even for the few, but poverty for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all”.</a:t>
            </a:r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8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What happens now?</a:t>
            </a:r>
            <a:endParaRPr lang="en-GB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350762" y="1717994"/>
            <a:ext cx="95597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Lucida Grande"/>
              </a:rPr>
              <a:t>We want to buy the latest and best even if what we have works just fine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Lucida Grande"/>
              </a:rPr>
              <a:t>When we’ve finished with it, it goes in the bin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Lucida Grande"/>
              </a:rPr>
              <a:t>Low levels of recycling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Lucida Grande"/>
              </a:rPr>
              <a:t>Markets for recycled materials struggle as its often cheaper to use virgin resources 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7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68" y="327212"/>
            <a:ext cx="8991582" cy="1320800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would a green economy look like?</a:t>
            </a:r>
            <a:endParaRPr lang="en-GB" b="1" dirty="0"/>
          </a:p>
        </p:txBody>
      </p:sp>
      <p:sp>
        <p:nvSpPr>
          <p:cNvPr id="3" name="Rectangle 2"/>
          <p:cNvSpPr/>
          <p:nvPr/>
        </p:nvSpPr>
        <p:spPr>
          <a:xfrm>
            <a:off x="323868" y="1410355"/>
            <a:ext cx="955972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Use of finite resources would be very more expensive than use of recycled resources through establishment of their </a:t>
            </a:r>
            <a:r>
              <a:rPr lang="en-GB" sz="2400" b="1" dirty="0" smtClean="0">
                <a:solidFill>
                  <a:srgbClr val="000000"/>
                </a:solidFill>
                <a:latin typeface="Lucida Grande"/>
              </a:rPr>
              <a:t>Real </a:t>
            </a:r>
            <a:r>
              <a:rPr lang="en-GB" sz="2400" b="1" dirty="0" smtClean="0">
                <a:solidFill>
                  <a:srgbClr val="000000"/>
                </a:solidFill>
                <a:latin typeface="Lucida Grande"/>
              </a:rPr>
              <a:t>Value </a:t>
            </a:r>
            <a:endParaRPr lang="en-GB" sz="2400" b="1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000000"/>
                </a:solidFill>
                <a:latin typeface="Lucida Grande"/>
              </a:rPr>
              <a:t>Real value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would factor: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the contribution a resource makes to a natural system </a:t>
            </a:r>
            <a:endParaRPr lang="en-GB" sz="2400" dirty="0">
              <a:solidFill>
                <a:srgbClr val="000000"/>
              </a:solidFill>
              <a:latin typeface="Lucida Grande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the consequences to future society of not having access to a resource </a:t>
            </a:r>
            <a:endParaRPr lang="en-GB" sz="2400" dirty="0">
              <a:solidFill>
                <a:srgbClr val="000000"/>
              </a:solidFill>
              <a:latin typeface="Lucida Grande"/>
            </a:endParaRPr>
          </a:p>
          <a:p>
            <a:pPr lvl="1"/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(mineral, organic, hydrocarbon, the atmosphere, land, soil, water)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Use of finite resources and generation of waste would drop / disappear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Incentive re-use, repair, </a:t>
            </a:r>
            <a:r>
              <a:rPr lang="en-GB" sz="2400" dirty="0" smtClean="0">
                <a:solidFill>
                  <a:srgbClr val="000000"/>
                </a:solidFill>
                <a:latin typeface="Lucida Grande"/>
              </a:rPr>
              <a:t>recycle existing products</a:t>
            </a:r>
            <a:endParaRPr lang="en-GB" sz="2400" dirty="0" smtClean="0">
              <a:solidFill>
                <a:srgbClr val="000000"/>
              </a:solidFill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50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514600" y="2918011"/>
            <a:ext cx="5351929" cy="3442448"/>
          </a:xfrm>
          <a:prstGeom prst="ellipse">
            <a:avLst/>
          </a:prstGeom>
          <a:noFill/>
          <a:ln w="984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Resources would be captured and circulated within the production cycle</a:t>
            </a:r>
            <a:endParaRPr lang="en-GB" b="1" dirty="0"/>
          </a:p>
        </p:txBody>
      </p:sp>
      <p:sp>
        <p:nvSpPr>
          <p:cNvPr id="4" name="Oval 3"/>
          <p:cNvSpPr/>
          <p:nvPr/>
        </p:nvSpPr>
        <p:spPr>
          <a:xfrm>
            <a:off x="3509682" y="2299447"/>
            <a:ext cx="2985247" cy="1237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Manufacture</a:t>
            </a:r>
            <a:endParaRPr lang="en-GB" sz="2400" b="1" dirty="0"/>
          </a:p>
        </p:txBody>
      </p:sp>
      <p:sp>
        <p:nvSpPr>
          <p:cNvPr id="5" name="Oval 4"/>
          <p:cNvSpPr/>
          <p:nvPr/>
        </p:nvSpPr>
        <p:spPr>
          <a:xfrm>
            <a:off x="5894294" y="4199964"/>
            <a:ext cx="2985247" cy="1237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Use</a:t>
            </a:r>
            <a:endParaRPr lang="en-GB" sz="2400" b="1" dirty="0"/>
          </a:p>
        </p:txBody>
      </p:sp>
      <p:sp>
        <p:nvSpPr>
          <p:cNvPr id="6" name="Oval 5"/>
          <p:cNvSpPr/>
          <p:nvPr/>
        </p:nvSpPr>
        <p:spPr>
          <a:xfrm>
            <a:off x="1510551" y="4199964"/>
            <a:ext cx="2985247" cy="12371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Recycle</a:t>
            </a:r>
            <a:endParaRPr lang="en-GB" sz="2400" b="1" dirty="0"/>
          </a:p>
        </p:txBody>
      </p:sp>
      <p:sp>
        <p:nvSpPr>
          <p:cNvPr id="8" name="Oval 7"/>
          <p:cNvSpPr/>
          <p:nvPr/>
        </p:nvSpPr>
        <p:spPr>
          <a:xfrm>
            <a:off x="377370" y="2801256"/>
            <a:ext cx="2137229" cy="6153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Virgin resources in </a:t>
            </a:r>
            <a:endParaRPr lang="en-GB" b="1" dirty="0"/>
          </a:p>
        </p:txBody>
      </p:sp>
      <p:sp>
        <p:nvSpPr>
          <p:cNvPr id="9" name="Oval 8"/>
          <p:cNvSpPr/>
          <p:nvPr/>
        </p:nvSpPr>
        <p:spPr>
          <a:xfrm>
            <a:off x="7327804" y="5845549"/>
            <a:ext cx="1250139" cy="758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Waste Out</a:t>
            </a:r>
            <a:endParaRPr lang="en-GB" b="1" dirty="0"/>
          </a:p>
        </p:txBody>
      </p:sp>
      <p:sp>
        <p:nvSpPr>
          <p:cNvPr id="3" name="Arc 2"/>
          <p:cNvSpPr/>
          <p:nvPr/>
        </p:nvSpPr>
        <p:spPr>
          <a:xfrm rot="8709417">
            <a:off x="1737041" y="2157540"/>
            <a:ext cx="1421488" cy="1675299"/>
          </a:xfrm>
          <a:prstGeom prst="arc">
            <a:avLst/>
          </a:prstGeom>
          <a:ln w="4127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>
            <a:off x="6226629" y="6081486"/>
            <a:ext cx="1101175" cy="174171"/>
          </a:xfrm>
          <a:prstGeom prst="arc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524435" y="2593788"/>
            <a:ext cx="1420479" cy="1121869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90011" y="5845549"/>
            <a:ext cx="1085072" cy="758451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0437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559" y="238124"/>
            <a:ext cx="9252479" cy="876300"/>
          </a:xfrm>
        </p:spPr>
        <p:txBody>
          <a:bodyPr>
            <a:noAutofit/>
          </a:bodyPr>
          <a:lstStyle/>
          <a:p>
            <a:r>
              <a:rPr lang="en-GB" sz="5400" b="1" dirty="0" smtClean="0"/>
              <a:t>Measuring Success</a:t>
            </a:r>
            <a:r>
              <a:rPr lang="en-GB" sz="5400" b="1" dirty="0"/>
              <a:t/>
            </a:r>
            <a:br>
              <a:rPr lang="en-GB" sz="5400" b="1" dirty="0"/>
            </a:br>
            <a:r>
              <a:rPr lang="en-GB" sz="4000" dirty="0" smtClean="0"/>
              <a:t>It’s </a:t>
            </a:r>
            <a:r>
              <a:rPr lang="en-GB" sz="4000" u="sng" dirty="0" smtClean="0"/>
              <a:t>all</a:t>
            </a:r>
            <a:r>
              <a:rPr lang="en-GB" sz="4000" dirty="0" smtClean="0"/>
              <a:t> about </a:t>
            </a:r>
            <a:r>
              <a:rPr lang="en-GB" sz="4000" b="1" dirty="0" smtClean="0"/>
              <a:t>Growth!</a:t>
            </a:r>
            <a:endParaRPr lang="en-GB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191559" y="1800224"/>
            <a:ext cx="102526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Economic </a:t>
            </a:r>
            <a:r>
              <a:rPr lang="en-GB" sz="3200" b="1" dirty="0"/>
              <a:t>growth</a:t>
            </a:r>
            <a:r>
              <a:rPr lang="en-GB" sz="3200" dirty="0"/>
              <a:t> is an increase in the production of goods and services over a specific period</a:t>
            </a:r>
            <a:r>
              <a:rPr lang="en-GB" sz="3200" dirty="0" smtClean="0"/>
              <a:t>.</a:t>
            </a:r>
          </a:p>
          <a:p>
            <a:endParaRPr lang="en-GB" sz="3200" dirty="0"/>
          </a:p>
          <a:p>
            <a:r>
              <a:rPr lang="en-GB" sz="3200" dirty="0" smtClean="0"/>
              <a:t>This measure is used by all major UK parties as the </a:t>
            </a:r>
            <a:r>
              <a:rPr lang="en-GB" sz="3200" b="1" dirty="0" smtClean="0"/>
              <a:t>primary indicator </a:t>
            </a:r>
            <a:r>
              <a:rPr lang="en-GB" sz="3200" dirty="0" smtClean="0"/>
              <a:t>of national wellbeing.</a:t>
            </a:r>
          </a:p>
          <a:p>
            <a:endParaRPr lang="en-GB" sz="3200" dirty="0"/>
          </a:p>
          <a:p>
            <a:r>
              <a:rPr lang="en-GB" sz="3200" dirty="0" smtClean="0"/>
              <a:t>And it sounds </a:t>
            </a:r>
            <a:r>
              <a:rPr lang="en-GB" sz="3200" b="1" u="sng" dirty="0" smtClean="0"/>
              <a:t>SO</a:t>
            </a:r>
            <a:r>
              <a:rPr lang="en-GB" sz="3200" dirty="0" smtClean="0"/>
              <a:t> positive!</a:t>
            </a:r>
          </a:p>
          <a:p>
            <a:endParaRPr lang="en-GB" sz="3200" dirty="0"/>
          </a:p>
          <a:p>
            <a:r>
              <a:rPr lang="en-GB" sz="3200" dirty="0" smtClean="0"/>
              <a:t>But what doesn’t it measure?  And where does it provide a false positive?  (E.g. Health Service)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7170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3899</TotalTime>
  <Words>593</Words>
  <Application>Microsoft Office PowerPoint</Application>
  <PresentationFormat>Widescreen</PresentationFormat>
  <Paragraphs>83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Lucida Grande</vt:lpstr>
      <vt:lpstr>Trebuchet MS</vt:lpstr>
      <vt:lpstr>Wingdings 3</vt:lpstr>
      <vt:lpstr>Facet</vt:lpstr>
      <vt:lpstr>1_Facet</vt:lpstr>
      <vt:lpstr>Green Economics </vt:lpstr>
      <vt:lpstr>Structure</vt:lpstr>
      <vt:lpstr>Green Party Core Value</vt:lpstr>
      <vt:lpstr>Green Party Core Value</vt:lpstr>
      <vt:lpstr>What greens think</vt:lpstr>
      <vt:lpstr>What happens now?</vt:lpstr>
      <vt:lpstr>What would a green economy look like?</vt:lpstr>
      <vt:lpstr>Resources would be captured and circulated within the production cycle</vt:lpstr>
      <vt:lpstr>Measuring Success It’s all about Growth!</vt:lpstr>
      <vt:lpstr>Group Work - Develop  and Present and Example  Identify something that is good for society but reflects as neutral or negative to economic growth</vt:lpstr>
      <vt:lpstr>Examples </vt:lpstr>
      <vt:lpstr>PowerPoint Presentation</vt:lpstr>
      <vt:lpstr>Key Points</vt:lpstr>
      <vt:lpstr>Huge thanks from Cllr Jonathan Elmer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sustainable campaign teams A Snowflake model masterclass</dc:title>
  <dc:creator>Jonathan Elmer</dc:creator>
  <cp:lastModifiedBy>Jonathan Elmer</cp:lastModifiedBy>
  <cp:revision>34</cp:revision>
  <dcterms:modified xsi:type="dcterms:W3CDTF">2018-06-14T15:35:59Z</dcterms:modified>
</cp:coreProperties>
</file>