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99" r:id="rId3"/>
    <p:sldId id="388" r:id="rId4"/>
    <p:sldId id="390" r:id="rId5"/>
    <p:sldId id="378" r:id="rId6"/>
    <p:sldId id="394" r:id="rId7"/>
    <p:sldId id="402" r:id="rId8"/>
    <p:sldId id="401" r:id="rId9"/>
    <p:sldId id="400" r:id="rId10"/>
    <p:sldId id="395" r:id="rId11"/>
    <p:sldId id="404" r:id="rId12"/>
    <p:sldId id="405" r:id="rId13"/>
    <p:sldId id="38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scaleToFitPaper="1" frameSlides="1"/>
  <p:clrMru>
    <a:srgbClr val="E1F9A7"/>
    <a:srgbClr val="55A0FF"/>
    <a:srgbClr val="FFFFAF"/>
    <a:srgbClr val="C27EFF"/>
    <a:srgbClr val="C85000"/>
    <a:srgbClr val="0C1179"/>
    <a:srgbClr val="1BFF1A"/>
    <a:srgbClr val="A57BFF"/>
    <a:srgbClr val="FF9432"/>
    <a:srgbClr val="FF5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1" autoAdjust="0"/>
  </p:normalViewPr>
  <p:slideViewPr>
    <p:cSldViewPr snapToGrid="0" snapToObjects="1">
      <p:cViewPr varScale="1">
        <p:scale>
          <a:sx n="121" d="100"/>
          <a:sy n="121" d="100"/>
        </p:scale>
        <p:origin x="-5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-291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176BA-AF92-8D4C-9FE3-09B80F4F6832}" type="datetimeFigureOut">
              <a:rPr lang="en-US" smtClean="0"/>
              <a:t>19/06/18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355FD-5F1C-954B-A121-95639C7F1A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884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38E4C-D486-6949-9F4D-764D553F4C59}" type="datetimeFigureOut">
              <a:rPr lang="en-US" smtClean="0"/>
              <a:t>19/06/18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40685-9489-4B41-A40D-8C3BB5B71B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080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I’m focusing on the latter for now – more influential….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0685-9489-4B41-A40D-8C3BB5B71B7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408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</a:t>
            </a:r>
            <a:r>
              <a:rPr lang="en-GB" dirty="0" err="1" smtClean="0"/>
              <a:t>ecoamerica.org</a:t>
            </a:r>
            <a:r>
              <a:rPr lang="en-GB" dirty="0" smtClean="0"/>
              <a:t>/</a:t>
            </a:r>
            <a:r>
              <a:rPr lang="en-GB" dirty="0" err="1" smtClean="0"/>
              <a:t>wp</a:t>
            </a:r>
            <a:r>
              <a:rPr lang="en-GB" dirty="0" smtClean="0"/>
              <a:t>-content/uploads/2014/12/ecoAmerica-CRED-2014-Connecting-on-Climate.pdf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0685-9489-4B41-A40D-8C3BB5B71B7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08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0685-9489-4B41-A40D-8C3BB5B71B7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01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www.carbonliteracy.com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0685-9489-4B41-A40D-8C3BB5B71B7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767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www.carbonconversations.co.uk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0685-9489-4B41-A40D-8C3BB5B71B7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929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0685-9489-4B41-A40D-8C3BB5B71B7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01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DBFA-2224-2847-946D-3E88A9C6B5EB}" type="datetimeFigureOut">
              <a:rPr lang="en-US" smtClean="0"/>
              <a:t>19/06/18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915E-BD63-4944-8CF8-2310FB7A17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95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DBFA-2224-2847-946D-3E88A9C6B5EB}" type="datetimeFigureOut">
              <a:rPr lang="en-US" smtClean="0"/>
              <a:t>19/06/18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915E-BD63-4944-8CF8-2310FB7A17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229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DBFA-2224-2847-946D-3E88A9C6B5EB}" type="datetimeFigureOut">
              <a:rPr lang="en-US" smtClean="0"/>
              <a:t>19/06/18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915E-BD63-4944-8CF8-2310FB7A17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774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DBFA-2224-2847-946D-3E88A9C6B5EB}" type="datetimeFigureOut">
              <a:rPr lang="en-US" smtClean="0"/>
              <a:t>19/06/18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915E-BD63-4944-8CF8-2310FB7A17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492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DBFA-2224-2847-946D-3E88A9C6B5EB}" type="datetimeFigureOut">
              <a:rPr lang="en-US" smtClean="0"/>
              <a:t>19/06/18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915E-BD63-4944-8CF8-2310FB7A17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445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DBFA-2224-2847-946D-3E88A9C6B5EB}" type="datetimeFigureOut">
              <a:rPr lang="en-US" smtClean="0"/>
              <a:t>19/06/18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915E-BD63-4944-8CF8-2310FB7A17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26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DBFA-2224-2847-946D-3E88A9C6B5EB}" type="datetimeFigureOut">
              <a:rPr lang="en-US" smtClean="0"/>
              <a:t>19/06/18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915E-BD63-4944-8CF8-2310FB7A17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664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DBFA-2224-2847-946D-3E88A9C6B5EB}" type="datetimeFigureOut">
              <a:rPr lang="en-US" smtClean="0"/>
              <a:t>19/06/18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915E-BD63-4944-8CF8-2310FB7A17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8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DBFA-2224-2847-946D-3E88A9C6B5EB}" type="datetimeFigureOut">
              <a:rPr lang="en-US" smtClean="0"/>
              <a:t>19/06/18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915E-BD63-4944-8CF8-2310FB7A17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473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DBFA-2224-2847-946D-3E88A9C6B5EB}" type="datetimeFigureOut">
              <a:rPr lang="en-US" smtClean="0"/>
              <a:t>19/06/18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915E-BD63-4944-8CF8-2310FB7A17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65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DBFA-2224-2847-946D-3E88A9C6B5EB}" type="datetimeFigureOut">
              <a:rPr lang="en-US" smtClean="0"/>
              <a:t>19/06/18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915E-BD63-4944-8CF8-2310FB7A17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963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BDBFA-2224-2847-946D-3E88A9C6B5EB}" type="datetimeFigureOut">
              <a:rPr lang="en-US" smtClean="0"/>
              <a:t>19/06/18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7915E-BD63-4944-8CF8-2310FB7A17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79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file://localhost/http://carbonconversations.org/sites/carbonconversations.org/files/cc-front-image2.jpg" TargetMode="External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137" y="401052"/>
            <a:ext cx="8057148" cy="2170021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>
                <a:solidFill>
                  <a:srgbClr val="0C1179"/>
                </a:solidFill>
              </a:rPr>
              <a:t>Climate </a:t>
            </a:r>
            <a:r>
              <a:rPr lang="en-GB" b="1" dirty="0" smtClean="0">
                <a:solidFill>
                  <a:srgbClr val="0C1179"/>
                </a:solidFill>
              </a:rPr>
              <a:t>Conversations: </a:t>
            </a:r>
            <a:br>
              <a:rPr lang="en-GB" b="1" dirty="0" smtClean="0">
                <a:solidFill>
                  <a:srgbClr val="0C1179"/>
                </a:solidFill>
              </a:rPr>
            </a:br>
            <a:r>
              <a:rPr lang="en-GB" b="1" dirty="0" smtClean="0">
                <a:solidFill>
                  <a:srgbClr val="0C1179"/>
                </a:solidFill>
              </a:rPr>
              <a:t>how can we break the silence?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22170" y="4140192"/>
            <a:ext cx="3093453" cy="1752600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Nick Nuttgens</a:t>
            </a:r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>School of English</a:t>
            </a:r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>University of Sheffield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86431" y="3022933"/>
            <a:ext cx="37887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Edited slides from presentation and workshop for </a:t>
            </a:r>
          </a:p>
          <a:p>
            <a:r>
              <a:rPr lang="en-GB" sz="2000" b="1" dirty="0" smtClean="0"/>
              <a:t>Footprint Conference</a:t>
            </a:r>
          </a:p>
          <a:p>
            <a:r>
              <a:rPr lang="en-GB" sz="2000" b="1" dirty="0" smtClean="0"/>
              <a:t>University of Durham</a:t>
            </a:r>
          </a:p>
          <a:p>
            <a:r>
              <a:rPr lang="en-GB" sz="2000" b="1" dirty="0" smtClean="0"/>
              <a:t>16.06.18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628414" y="4901758"/>
            <a:ext cx="3494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Tim Allen</a:t>
            </a:r>
          </a:p>
          <a:p>
            <a:r>
              <a:rPr lang="en-US" b="1" dirty="0" smtClean="0"/>
              <a:t>Nick Nuttgens</a:t>
            </a:r>
          </a:p>
          <a:p>
            <a:r>
              <a:rPr lang="en-US" b="1" dirty="0" smtClean="0"/>
              <a:t>Carbon Neutral University University of Sheffield</a:t>
            </a:r>
            <a:endParaRPr lang="en-US" b="1" dirty="0"/>
          </a:p>
        </p:txBody>
      </p:sp>
      <p:pic>
        <p:nvPicPr>
          <p:cNvPr id="8" name="Picture 7" descr="cnu1colour_bi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77" y="2813975"/>
            <a:ext cx="3156254" cy="315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84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46103"/>
            <a:ext cx="8229600" cy="36305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5500" dirty="0" smtClean="0"/>
              <a:t> 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476971" y="5830954"/>
            <a:ext cx="2552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‘Lungs’ by Duncan Macmillan (2011)</a:t>
            </a:r>
          </a:p>
        </p:txBody>
      </p:sp>
      <p:sp>
        <p:nvSpPr>
          <p:cNvPr id="2" name="Rectangle 1"/>
          <p:cNvSpPr/>
          <p:nvPr/>
        </p:nvSpPr>
        <p:spPr>
          <a:xfrm>
            <a:off x="545754" y="357316"/>
            <a:ext cx="814104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b="1" dirty="0" smtClean="0">
                <a:solidFill>
                  <a:srgbClr val="0C1179"/>
                </a:solidFill>
              </a:rPr>
              <a:t>Back to basics </a:t>
            </a:r>
            <a:r>
              <a:rPr lang="mr-IN" sz="2600" b="1" dirty="0" smtClean="0">
                <a:solidFill>
                  <a:srgbClr val="0C1179"/>
                </a:solidFill>
              </a:rPr>
              <a:t>–</a:t>
            </a:r>
            <a:r>
              <a:rPr lang="en-GB" sz="2600" b="1" dirty="0" smtClean="0">
                <a:solidFill>
                  <a:srgbClr val="0C1179"/>
                </a:solidFill>
              </a:rPr>
              <a:t> 121 conversations with family, friends, colleagues, fellow activists</a:t>
            </a:r>
            <a:r>
              <a:rPr lang="mr-IN" sz="2600" b="1" dirty="0" smtClean="0">
                <a:solidFill>
                  <a:srgbClr val="0C1179"/>
                </a:solidFill>
              </a:rPr>
              <a:t>…</a:t>
            </a:r>
            <a:endParaRPr lang="en-GB" sz="2600" b="1" dirty="0" smtClean="0">
              <a:solidFill>
                <a:srgbClr val="0C1179"/>
              </a:solidFill>
            </a:endParaRPr>
          </a:p>
          <a:p>
            <a:r>
              <a:rPr lang="en-GB" sz="2600" b="1" dirty="0" smtClean="0">
                <a:solidFill>
                  <a:srgbClr val="0C1179"/>
                </a:solidFill>
              </a:rPr>
              <a:t>Some </a:t>
            </a:r>
            <a:r>
              <a:rPr lang="en-GB" sz="2600" b="1" dirty="0" smtClean="0">
                <a:solidFill>
                  <a:srgbClr val="0C1179"/>
                </a:solidFill>
              </a:rPr>
              <a:t>principles </a:t>
            </a:r>
            <a:r>
              <a:rPr lang="en-GB" sz="2600" b="1" dirty="0" smtClean="0">
                <a:solidFill>
                  <a:srgbClr val="0C1179"/>
                </a:solidFill>
              </a:rPr>
              <a:t>from all the above that we </a:t>
            </a:r>
            <a:r>
              <a:rPr lang="en-GB" sz="2600" b="1" dirty="0" smtClean="0">
                <a:solidFill>
                  <a:srgbClr val="0C1179"/>
                </a:solidFill>
              </a:rPr>
              <a:t>are exploring:</a:t>
            </a:r>
            <a:endParaRPr lang="en-GB" sz="2600" dirty="0">
              <a:solidFill>
                <a:srgbClr val="0C1179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en-GB" sz="2600" dirty="0"/>
              <a:t>Listen! </a:t>
            </a:r>
            <a:r>
              <a:rPr lang="en-GB" sz="2600" dirty="0" smtClean="0"/>
              <a:t>Search </a:t>
            </a:r>
            <a:r>
              <a:rPr lang="en-GB" sz="2600" dirty="0"/>
              <a:t>for common ground. </a:t>
            </a:r>
            <a:endParaRPr lang="en-GB" sz="2600" dirty="0" smtClean="0"/>
          </a:p>
          <a:p>
            <a:pPr marL="342900" lvl="0" indent="-342900">
              <a:buFont typeface="Arial"/>
              <a:buChar char="•"/>
            </a:pPr>
            <a:r>
              <a:rPr lang="en-GB" sz="2600" dirty="0" smtClean="0"/>
              <a:t>Start </a:t>
            </a:r>
            <a:r>
              <a:rPr lang="en-GB" sz="2600" dirty="0"/>
              <a:t>from </a:t>
            </a:r>
            <a:r>
              <a:rPr lang="en-GB" sz="2600" dirty="0" smtClean="0"/>
              <a:t>people’s values - what </a:t>
            </a:r>
            <a:r>
              <a:rPr lang="en-GB" sz="2600" dirty="0"/>
              <a:t>is important to them.  </a:t>
            </a:r>
          </a:p>
          <a:p>
            <a:pPr marL="342900" lvl="0" indent="-342900">
              <a:buFont typeface="Arial"/>
              <a:buChar char="•"/>
            </a:pPr>
            <a:r>
              <a:rPr lang="en-GB" sz="2600" dirty="0"/>
              <a:t>Make climate change about the here and now – </a:t>
            </a:r>
            <a:r>
              <a:rPr lang="en-GB" sz="2600" dirty="0" smtClean="0"/>
              <a:t>and relevant </a:t>
            </a:r>
            <a:r>
              <a:rPr lang="en-GB" sz="2600" dirty="0"/>
              <a:t>to the </a:t>
            </a:r>
            <a:r>
              <a:rPr lang="en-GB" sz="2600" dirty="0" smtClean="0"/>
              <a:t>person. </a:t>
            </a:r>
          </a:p>
          <a:p>
            <a:pPr marL="342900" lvl="0" indent="-342900">
              <a:buFont typeface="Arial"/>
              <a:buChar char="•"/>
            </a:pPr>
            <a:r>
              <a:rPr lang="en-GB" sz="2600" dirty="0" smtClean="0"/>
              <a:t>Acknowledge </a:t>
            </a:r>
            <a:r>
              <a:rPr lang="en-GB" sz="2600" dirty="0"/>
              <a:t>the difficult choices people might have to make. e.g. “I agree that’s a really big problem. What do you think could be done about it?”</a:t>
            </a:r>
          </a:p>
          <a:p>
            <a:pPr marL="342900" lvl="0" indent="-342900">
              <a:buFont typeface="Arial"/>
              <a:buChar char="•"/>
            </a:pPr>
            <a:r>
              <a:rPr lang="en-GB" sz="2600" dirty="0"/>
              <a:t>L</a:t>
            </a:r>
            <a:r>
              <a:rPr lang="en-GB" sz="2600" dirty="0" smtClean="0"/>
              <a:t>ook </a:t>
            </a:r>
            <a:r>
              <a:rPr lang="en-GB" sz="2600" dirty="0"/>
              <a:t>to a positive future: “How would you like the world to be in 30 years’ time?” </a:t>
            </a:r>
            <a:r>
              <a:rPr lang="en-GB" sz="2600" dirty="0" smtClean="0"/>
              <a:t>(The </a:t>
            </a:r>
            <a:r>
              <a:rPr lang="en-GB" sz="2600" dirty="0"/>
              <a:t>Sustainable Development Goals are </a:t>
            </a:r>
            <a:r>
              <a:rPr lang="en-GB" sz="2600" dirty="0" smtClean="0"/>
              <a:t>a </a:t>
            </a:r>
            <a:r>
              <a:rPr lang="en-GB" sz="2600" dirty="0"/>
              <a:t>useful tool</a:t>
            </a:r>
            <a:r>
              <a:rPr lang="en-GB" sz="2600" dirty="0" smtClean="0"/>
              <a:t>.)</a:t>
            </a:r>
            <a:endParaRPr lang="en-GB" sz="2600" dirty="0"/>
          </a:p>
        </p:txBody>
      </p:sp>
      <p:pic>
        <p:nvPicPr>
          <p:cNvPr id="5" name="Picture 4" descr="SDG banner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2187"/>
            <a:ext cx="9144000" cy="111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64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C1179"/>
                </a:solidFill>
              </a:rPr>
              <a:t>Practise </a:t>
            </a:r>
            <a:r>
              <a:rPr lang="en-GB" b="1" dirty="0">
                <a:solidFill>
                  <a:srgbClr val="0C1179"/>
                </a:solidFill>
              </a:rPr>
              <a:t>session in 3’s</a:t>
            </a:r>
            <a:endParaRPr lang="en-US" b="1" dirty="0">
              <a:solidFill>
                <a:srgbClr val="0C117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Each </a:t>
            </a:r>
            <a:r>
              <a:rPr lang="en-GB" dirty="0"/>
              <a:t>think about a real person you could </a:t>
            </a:r>
            <a:r>
              <a:rPr lang="en-GB" dirty="0" smtClean="0"/>
              <a:t>have a </a:t>
            </a:r>
            <a:r>
              <a:rPr lang="en-GB" dirty="0"/>
              <a:t>climate conversation with. No need to name names.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Decide who’s going first.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Tell your partners about your person and what matters to </a:t>
            </a:r>
            <a:r>
              <a:rPr lang="en-GB" dirty="0" smtClean="0"/>
              <a:t>them (their values). </a:t>
            </a:r>
            <a:r>
              <a:rPr lang="en-GB" dirty="0"/>
              <a:t>Tell them how you think they will react to talking about climate change, what their attitudes and arguments will be.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Look at the </a:t>
            </a:r>
            <a:r>
              <a:rPr lang="en-GB" dirty="0" smtClean="0"/>
              <a:t>cue card for ideas.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Practise the conversation.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Third person observes, keeps an eye on the </a:t>
            </a:r>
            <a:r>
              <a:rPr lang="en-GB" dirty="0" smtClean="0"/>
              <a:t>cue card, </a:t>
            </a:r>
            <a:r>
              <a:rPr lang="en-GB" dirty="0"/>
              <a:t>makes suggestions if needed, and gives feedback afterwards on what seemed to work well.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07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C1179"/>
                </a:solidFill>
              </a:rPr>
              <a:t>Climate Conversation Cue Card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1116"/>
            <a:ext cx="8229600" cy="542657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b="1" dirty="0"/>
              <a:t> </a:t>
            </a:r>
            <a:endParaRPr lang="en-GB" sz="4200" dirty="0"/>
          </a:p>
          <a:p>
            <a:pPr marL="0" indent="0">
              <a:buNone/>
            </a:pPr>
            <a:r>
              <a:rPr lang="en-GB" sz="4200" b="1" dirty="0">
                <a:solidFill>
                  <a:srgbClr val="0000FF"/>
                </a:solidFill>
              </a:rPr>
              <a:t>Beginning – listen, acknowledge the challenges</a:t>
            </a:r>
            <a:endParaRPr lang="en-GB" sz="4200" dirty="0">
              <a:solidFill>
                <a:srgbClr val="0000FF"/>
              </a:solidFill>
            </a:endParaRPr>
          </a:p>
          <a:p>
            <a:pPr marL="0" lvl="0" indent="0">
              <a:buNone/>
            </a:pPr>
            <a:r>
              <a:rPr lang="en-GB" sz="4200" dirty="0"/>
              <a:t>Climate change – </a:t>
            </a:r>
            <a:r>
              <a:rPr lang="en-GB" sz="4200" b="1" dirty="0"/>
              <a:t>where are you at with it?</a:t>
            </a:r>
            <a:r>
              <a:rPr lang="en-GB" sz="4200" dirty="0"/>
              <a:t> </a:t>
            </a:r>
          </a:p>
          <a:p>
            <a:pPr marL="0" lvl="0" indent="0">
              <a:buNone/>
            </a:pPr>
            <a:r>
              <a:rPr lang="en-GB" sz="4200" b="1" dirty="0"/>
              <a:t>In your workplace / friendship circles, is this talked about? </a:t>
            </a:r>
            <a:r>
              <a:rPr lang="en-GB" sz="4200" dirty="0"/>
              <a:t>If not much, </a:t>
            </a:r>
            <a:r>
              <a:rPr lang="en-GB" sz="4200" b="1" dirty="0"/>
              <a:t>why do you think that is? </a:t>
            </a:r>
            <a:endParaRPr lang="en-GB" sz="4200" dirty="0"/>
          </a:p>
          <a:p>
            <a:pPr marL="0" indent="0">
              <a:buNone/>
            </a:pPr>
            <a:r>
              <a:rPr lang="en-GB" sz="4200" b="1" dirty="0"/>
              <a:t> </a:t>
            </a:r>
            <a:endParaRPr lang="en-GB" sz="4200" dirty="0"/>
          </a:p>
          <a:p>
            <a:pPr marL="0" indent="0">
              <a:buNone/>
            </a:pPr>
            <a:r>
              <a:rPr lang="en-GB" sz="4200" b="1" dirty="0">
                <a:solidFill>
                  <a:srgbClr val="0000FF"/>
                </a:solidFill>
              </a:rPr>
              <a:t>Middle – solutions &amp; what inspires them?</a:t>
            </a:r>
            <a:endParaRPr lang="en-GB" sz="4200" dirty="0">
              <a:solidFill>
                <a:srgbClr val="0000FF"/>
              </a:solidFill>
            </a:endParaRPr>
          </a:p>
          <a:p>
            <a:pPr marL="0" lvl="0" indent="0">
              <a:buNone/>
            </a:pPr>
            <a:r>
              <a:rPr lang="en-GB" sz="4200" dirty="0"/>
              <a:t>Let’s talk about positive changes you’ve made in your own life, or seen… </a:t>
            </a:r>
            <a:r>
              <a:rPr lang="en-GB" sz="4200" b="1" dirty="0"/>
              <a:t>What are you most proud of</a:t>
            </a:r>
            <a:r>
              <a:rPr lang="en-GB" sz="4200" dirty="0"/>
              <a:t> / excited to try?</a:t>
            </a:r>
          </a:p>
          <a:p>
            <a:pPr marL="0" lvl="0" indent="0">
              <a:buNone/>
            </a:pPr>
            <a:r>
              <a:rPr lang="en-GB" sz="4200" dirty="0"/>
              <a:t>Let’s talk about bigger solutions. </a:t>
            </a:r>
            <a:r>
              <a:rPr lang="en-GB" sz="4200" b="1" dirty="0"/>
              <a:t>What would you like to see change in the world over the next few years?</a:t>
            </a:r>
            <a:endParaRPr lang="en-GB" sz="4200" dirty="0"/>
          </a:p>
          <a:p>
            <a:pPr marL="0" indent="0">
              <a:buNone/>
            </a:pPr>
            <a:endParaRPr lang="en-GB" sz="4200" dirty="0"/>
          </a:p>
          <a:p>
            <a:pPr marL="0" indent="0">
              <a:buNone/>
            </a:pPr>
            <a:r>
              <a:rPr lang="en-GB" sz="4200" b="1" dirty="0" smtClean="0">
                <a:solidFill>
                  <a:srgbClr val="0000FF"/>
                </a:solidFill>
              </a:rPr>
              <a:t>End </a:t>
            </a:r>
            <a:r>
              <a:rPr lang="en-GB" sz="4200" b="1" dirty="0">
                <a:solidFill>
                  <a:srgbClr val="0000FF"/>
                </a:solidFill>
              </a:rPr>
              <a:t>– common ground &amp; next steps together</a:t>
            </a:r>
            <a:endParaRPr lang="en-GB" sz="4200" dirty="0">
              <a:solidFill>
                <a:srgbClr val="0000FF"/>
              </a:solidFill>
            </a:endParaRPr>
          </a:p>
          <a:p>
            <a:pPr marL="0" lvl="0" indent="0">
              <a:buNone/>
            </a:pPr>
            <a:r>
              <a:rPr lang="en-GB" sz="4200" b="1" dirty="0"/>
              <a:t>How do you think we could work together</a:t>
            </a:r>
            <a:r>
              <a:rPr lang="en-GB" sz="4200" dirty="0"/>
              <a:t> to bring about the changes you want to see, in a way that also combats climate change?</a:t>
            </a:r>
          </a:p>
          <a:p>
            <a:pPr marL="0" lvl="0" indent="0">
              <a:buNone/>
            </a:pPr>
            <a:r>
              <a:rPr lang="en-GB" sz="4200" b="1" dirty="0"/>
              <a:t>Where next after this conversation</a:t>
            </a:r>
            <a:r>
              <a:rPr lang="en-GB" sz="4200" dirty="0"/>
              <a:t>? Could you introduce me to a friend or colleague for a similar conversation? Or, would you be willing to have one yourself &amp; report back?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707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360020"/>
            <a:ext cx="4312698" cy="2401792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rgbClr val="0C1179"/>
                </a:solidFill>
              </a:rPr>
              <a:t>Please </a:t>
            </a:r>
            <a:r>
              <a:rPr lang="en-US" sz="3100" dirty="0" smtClean="0">
                <a:solidFill>
                  <a:srgbClr val="0C1179"/>
                </a:solidFill>
              </a:rPr>
              <a:t>contact us to share your experiences of holding climate conversations.</a:t>
            </a:r>
            <a:br>
              <a:rPr lang="en-US" sz="3100" dirty="0" smtClean="0">
                <a:solidFill>
                  <a:srgbClr val="0C1179"/>
                </a:solidFill>
              </a:rPr>
            </a:br>
            <a:r>
              <a:rPr lang="en-US" sz="3100" dirty="0" smtClean="0"/>
              <a:t> </a:t>
            </a:r>
            <a:br>
              <a:rPr lang="en-US" sz="3100" dirty="0" smtClean="0"/>
            </a:br>
            <a:r>
              <a:rPr lang="en-US" sz="3100" dirty="0" smtClean="0"/>
              <a:t>What are the challenges?</a:t>
            </a:r>
            <a:br>
              <a:rPr lang="en-US" sz="3100" dirty="0" smtClean="0"/>
            </a:br>
            <a:r>
              <a:rPr lang="en-US" sz="3100" dirty="0" smtClean="0"/>
              <a:t>What helps?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>
                <a:solidFill>
                  <a:srgbClr val="0000FF"/>
                </a:solidFill>
              </a:rPr>
              <a:t>njnuttgens1</a:t>
            </a:r>
            <a:br>
              <a:rPr lang="en-US" sz="3100" dirty="0" smtClean="0">
                <a:solidFill>
                  <a:srgbClr val="0000FF"/>
                </a:solidFill>
              </a:rPr>
            </a:br>
            <a:r>
              <a:rPr lang="en-US" sz="3100" dirty="0" smtClean="0">
                <a:solidFill>
                  <a:srgbClr val="0000FF"/>
                </a:solidFill>
              </a:rPr>
              <a:t>@</a:t>
            </a:r>
            <a:r>
              <a:rPr lang="en-US" sz="3100" dirty="0" err="1" smtClean="0">
                <a:solidFill>
                  <a:srgbClr val="0000FF"/>
                </a:solidFill>
              </a:rPr>
              <a:t>sheffield.ac.uk</a:t>
            </a:r>
            <a:r>
              <a:rPr lang="en-US" sz="3100" dirty="0">
                <a:solidFill>
                  <a:srgbClr val="0000FF"/>
                </a:solidFill>
              </a:rPr>
              <a:t/>
            </a:r>
            <a:br>
              <a:rPr lang="en-US" sz="3100" dirty="0">
                <a:solidFill>
                  <a:srgbClr val="0000FF"/>
                </a:solidFill>
              </a:rPr>
            </a:br>
            <a:r>
              <a:rPr lang="en-US" sz="3100" dirty="0" err="1" smtClean="0">
                <a:solidFill>
                  <a:srgbClr val="0000FF"/>
                </a:solidFill>
              </a:rPr>
              <a:t>t.r.allen</a:t>
            </a:r>
            <a:r>
              <a:rPr lang="en-US" sz="3100" dirty="0" err="1">
                <a:solidFill>
                  <a:srgbClr val="0000FF"/>
                </a:solidFill>
              </a:rPr>
              <a:t>@</a:t>
            </a:r>
            <a:r>
              <a:rPr lang="en-US" sz="3100" dirty="0" err="1" smtClean="0">
                <a:solidFill>
                  <a:srgbClr val="0000FF"/>
                </a:solidFill>
              </a:rPr>
              <a:t>sheffield.ac.uk</a:t>
            </a:r>
            <a:endParaRPr lang="en-US" sz="3100" dirty="0">
              <a:solidFill>
                <a:srgbClr val="0000FF"/>
              </a:solidFill>
            </a:endParaRPr>
          </a:p>
        </p:txBody>
      </p:sp>
      <p:pic>
        <p:nvPicPr>
          <p:cNvPr id="7" name="Picture 6" descr="DSCF433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31" y="1270052"/>
            <a:ext cx="3577934" cy="477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8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60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C1179"/>
                </a:solidFill>
              </a:rPr>
              <a:t>A</a:t>
            </a:r>
            <a:r>
              <a:rPr lang="en-GB" b="1" dirty="0" smtClean="0">
                <a:solidFill>
                  <a:srgbClr val="0C1179"/>
                </a:solidFill>
              </a:rPr>
              <a:t>ims </a:t>
            </a:r>
            <a:r>
              <a:rPr lang="en-GB" b="1" dirty="0">
                <a:solidFill>
                  <a:srgbClr val="0C1179"/>
                </a:solidFill>
              </a:rPr>
              <a:t>of </a:t>
            </a:r>
            <a:r>
              <a:rPr lang="en-GB" b="1" dirty="0" smtClean="0">
                <a:solidFill>
                  <a:srgbClr val="0C1179"/>
                </a:solidFill>
              </a:rPr>
              <a:t>workshop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66057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GB" dirty="0" smtClean="0"/>
              <a:t>Share </a:t>
            </a:r>
            <a:r>
              <a:rPr lang="en-GB" dirty="0"/>
              <a:t>with you our </a:t>
            </a:r>
            <a:r>
              <a:rPr lang="en-GB" dirty="0" smtClean="0"/>
              <a:t>on-going enquiry </a:t>
            </a:r>
            <a:r>
              <a:rPr lang="en-GB" dirty="0"/>
              <a:t>project on ‘how to hold climate conversations’ and learn from your feedback </a:t>
            </a:r>
          </a:p>
          <a:p>
            <a:pPr lvl="0"/>
            <a:r>
              <a:rPr lang="en-GB" dirty="0"/>
              <a:t>Share some ideas and exercises </a:t>
            </a:r>
            <a:r>
              <a:rPr lang="en-GB" dirty="0" smtClean="0"/>
              <a:t>derived from </a:t>
            </a:r>
            <a:r>
              <a:rPr lang="en-GB" dirty="0"/>
              <a:t>the work of George </a:t>
            </a:r>
            <a:r>
              <a:rPr lang="en-GB" dirty="0" smtClean="0"/>
              <a:t>Marshall, Carbon </a:t>
            </a:r>
            <a:r>
              <a:rPr lang="en-GB" dirty="0"/>
              <a:t>Conversations </a:t>
            </a:r>
            <a:r>
              <a:rPr lang="en-GB" dirty="0" smtClean="0"/>
              <a:t>and others</a:t>
            </a:r>
            <a:endParaRPr lang="en-GB" dirty="0"/>
          </a:p>
          <a:p>
            <a:r>
              <a:rPr lang="en-GB" dirty="0"/>
              <a:t>Inspire you to go away and have climate conversations, and, if you wish, report back to us. </a:t>
            </a:r>
            <a:endParaRPr lang="en-US" dirty="0"/>
          </a:p>
        </p:txBody>
      </p:sp>
      <p:pic>
        <p:nvPicPr>
          <p:cNvPr id="5" name="Picture 4" descr="cnu1colour_bi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661" y="1877989"/>
            <a:ext cx="3156254" cy="315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48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w-ocean-tide.jpg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447774" cy="564272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7158"/>
            <a:ext cx="8229600" cy="52037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GB" dirty="0"/>
              <a:t>Only 60 percent of </a:t>
            </a:r>
            <a:r>
              <a:rPr lang="en-GB" dirty="0" smtClean="0"/>
              <a:t>a representative</a:t>
            </a:r>
            <a:r>
              <a:rPr lang="en-GB" dirty="0" smtClean="0"/>
              <a:t> </a:t>
            </a:r>
            <a:r>
              <a:rPr lang="en-GB" dirty="0"/>
              <a:t>sample </a:t>
            </a:r>
            <a:r>
              <a:rPr lang="en-GB" dirty="0" smtClean="0"/>
              <a:t>of the UK population had </a:t>
            </a:r>
            <a:r>
              <a:rPr lang="en-GB" i="1" dirty="0"/>
              <a:t>ever </a:t>
            </a:r>
            <a:r>
              <a:rPr lang="en-GB" dirty="0"/>
              <a:t>spoken</a:t>
            </a:r>
            <a:br>
              <a:rPr lang="en-GB" dirty="0"/>
            </a:br>
            <a:r>
              <a:rPr lang="en-GB" dirty="0"/>
              <a:t>about climate </a:t>
            </a:r>
            <a:r>
              <a:rPr lang="en-GB" dirty="0" smtClean="0"/>
              <a:t>change.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Of </a:t>
            </a:r>
            <a:r>
              <a:rPr lang="en-GB" dirty="0" smtClean="0"/>
              <a:t>those</a:t>
            </a:r>
            <a:r>
              <a:rPr lang="en-GB" dirty="0"/>
              <a:t>, 71 percent </a:t>
            </a:r>
            <a:r>
              <a:rPr lang="en-GB" dirty="0" smtClean="0"/>
              <a:t>had spoken for </a:t>
            </a:r>
            <a:r>
              <a:rPr lang="en-GB" dirty="0"/>
              <a:t>less</a:t>
            </a:r>
            <a:br>
              <a:rPr lang="en-GB" dirty="0"/>
            </a:br>
            <a:r>
              <a:rPr lang="en-GB" dirty="0"/>
              <a:t>than ten minutes; 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43 </a:t>
            </a:r>
            <a:r>
              <a:rPr lang="en-GB" dirty="0"/>
              <a:t>percent for less than 5 minutes</a:t>
            </a:r>
            <a:r>
              <a:rPr lang="en-GB" dirty="0" smtClean="0"/>
              <a:t>.</a:t>
            </a:r>
            <a:endParaRPr lang="en-US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Royal Society for the Arts: </a:t>
            </a:r>
            <a:br>
              <a:rPr lang="en-US" sz="3200" dirty="0"/>
            </a:br>
            <a:r>
              <a:rPr lang="en-US" sz="3200" b="1" dirty="0">
                <a:solidFill>
                  <a:srgbClr val="0C1179"/>
                </a:solidFill>
              </a:rPr>
              <a:t>A New Agenda on Climate Change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Jonathan Rowson </a:t>
            </a:r>
            <a:r>
              <a:rPr lang="en-US" sz="3200" dirty="0" smtClean="0"/>
              <a:t>2013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25792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w-ocean-tide.jpg"/>
          <p:cNvPicPr>
            <a:picLocks noChangeAspect="1"/>
          </p:cNvPicPr>
          <p:nvPr/>
        </p:nvPicPr>
        <p:blipFill>
          <a:blip r:embed="rId3">
            <a:alphaModFix amt="3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447774" cy="564272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7158"/>
            <a:ext cx="8229600" cy="520372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Only </a:t>
            </a:r>
            <a:r>
              <a:rPr lang="en-GB" dirty="0"/>
              <a:t>a fifth of the </a:t>
            </a:r>
            <a:r>
              <a:rPr lang="en-GB" dirty="0" smtClean="0"/>
              <a:t>population (</a:t>
            </a:r>
            <a:r>
              <a:rPr lang="en-GB" dirty="0"/>
              <a:t>19.6 percent) </a:t>
            </a:r>
            <a:r>
              <a:rPr lang="en-GB" dirty="0" smtClean="0"/>
              <a:t>were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 </a:t>
            </a:r>
            <a:r>
              <a:rPr lang="en-GB" b="1" dirty="0"/>
              <a:t>‘unconvinced’ </a:t>
            </a:r>
            <a:r>
              <a:rPr lang="en-GB" dirty="0"/>
              <a:t>about the reality of anthropogenic climate </a:t>
            </a:r>
            <a:r>
              <a:rPr lang="en-GB" dirty="0" smtClean="0"/>
              <a:t>change</a:t>
            </a:r>
            <a:r>
              <a:rPr lang="en-GB" dirty="0"/>
              <a:t> </a:t>
            </a:r>
            <a:r>
              <a:rPr lang="en-GB" dirty="0" smtClean="0"/>
              <a:t>(‘deniers</a:t>
            </a:r>
            <a:r>
              <a:rPr lang="en-GB" dirty="0"/>
              <a:t>’ or ‘</a:t>
            </a:r>
            <a:r>
              <a:rPr lang="en-GB" dirty="0" smtClean="0"/>
              <a:t>sceptics’)</a:t>
            </a:r>
          </a:p>
          <a:p>
            <a:pPr marL="0" indent="0" algn="ctr">
              <a:buNone/>
            </a:pPr>
            <a:r>
              <a:rPr lang="en-GB" dirty="0" smtClean="0"/>
              <a:t>BUT</a:t>
            </a:r>
          </a:p>
          <a:p>
            <a:pPr marL="0" indent="0" algn="ctr">
              <a:buNone/>
            </a:pPr>
            <a:r>
              <a:rPr lang="en-GB" dirty="0" smtClean="0"/>
              <a:t>the majority </a:t>
            </a:r>
            <a:r>
              <a:rPr lang="en-GB" dirty="0"/>
              <a:t>of the population (63.9 percent) </a:t>
            </a:r>
            <a:r>
              <a:rPr lang="en-GB" dirty="0" smtClean="0"/>
              <a:t>were </a:t>
            </a:r>
            <a:r>
              <a:rPr lang="en-GB" b="1" dirty="0"/>
              <a:t>‘unmoved’ </a:t>
            </a:r>
            <a:r>
              <a:rPr lang="en-GB" dirty="0" smtClean="0"/>
              <a:t>i.e. </a:t>
            </a:r>
            <a:r>
              <a:rPr lang="en-GB" dirty="0"/>
              <a:t>they </a:t>
            </a:r>
            <a:r>
              <a:rPr lang="en-GB" dirty="0" smtClean="0"/>
              <a:t>did </a:t>
            </a:r>
            <a:r>
              <a:rPr lang="en-GB" dirty="0"/>
              <a:t>not accept the</a:t>
            </a:r>
            <a:br>
              <a:rPr lang="en-GB" dirty="0"/>
            </a:br>
            <a:r>
              <a:rPr lang="en-GB" dirty="0"/>
              <a:t>full </a:t>
            </a:r>
            <a:r>
              <a:rPr lang="en-GB" dirty="0" smtClean="0"/>
              <a:t>implications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b="1" dirty="0" smtClean="0"/>
              <a:t>WHY? </a:t>
            </a:r>
            <a:endParaRPr lang="en-US" sz="2400" b="1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Royal Society for the Arts: </a:t>
            </a:r>
            <a:br>
              <a:rPr lang="en-US" sz="3200" dirty="0"/>
            </a:br>
            <a:r>
              <a:rPr lang="en-US" sz="3200" b="1" dirty="0">
                <a:solidFill>
                  <a:srgbClr val="0C1179"/>
                </a:solidFill>
              </a:rPr>
              <a:t>A New Agenda on Climate Change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Jonathan Rowson 2013</a:t>
            </a:r>
          </a:p>
        </p:txBody>
      </p:sp>
    </p:spTree>
    <p:extLst>
      <p:ext uri="{BB962C8B-B14F-4D97-AF65-F5344CB8AC3E}">
        <p14:creationId xmlns:p14="http://schemas.microsoft.com/office/powerpoint/2010/main" val="1440533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w-ocean-tide.jpg"/>
          <p:cNvPicPr>
            <a:picLocks noChangeAspect="1"/>
          </p:cNvPicPr>
          <p:nvPr/>
        </p:nvPicPr>
        <p:blipFill>
          <a:blip r:embed="rId2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447774" cy="56427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77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C1179"/>
                </a:solidFill>
              </a:rPr>
              <a:t>Climate change is a ‘wicked’ problem:</a:t>
            </a:r>
            <a:endParaRPr lang="en-US" dirty="0">
              <a:solidFill>
                <a:srgbClr val="0C117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508"/>
            <a:ext cx="8229600" cy="519409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900" dirty="0"/>
              <a:t>Huge </a:t>
            </a:r>
          </a:p>
          <a:p>
            <a:pPr marL="0" indent="0" algn="ctr">
              <a:buNone/>
            </a:pPr>
            <a:r>
              <a:rPr lang="en-US" sz="3900" dirty="0"/>
              <a:t>Complex</a:t>
            </a:r>
          </a:p>
          <a:p>
            <a:pPr marL="0" indent="0" algn="ctr">
              <a:buNone/>
            </a:pPr>
            <a:r>
              <a:rPr lang="en-US" sz="3900" dirty="0"/>
              <a:t>Slow moving</a:t>
            </a:r>
          </a:p>
          <a:p>
            <a:pPr marL="0" indent="0" algn="ctr">
              <a:buNone/>
            </a:pPr>
            <a:r>
              <a:rPr lang="en-US" sz="3900" dirty="0"/>
              <a:t>Invisible</a:t>
            </a:r>
          </a:p>
          <a:p>
            <a:pPr marL="0" indent="0" algn="ctr">
              <a:buNone/>
            </a:pPr>
            <a:r>
              <a:rPr lang="en-US" sz="3900" dirty="0"/>
              <a:t>International</a:t>
            </a:r>
          </a:p>
          <a:p>
            <a:pPr marL="0" indent="0" algn="ctr">
              <a:buNone/>
            </a:pPr>
            <a:r>
              <a:rPr lang="en-US" sz="3900" dirty="0"/>
              <a:t>Intergenerational</a:t>
            </a:r>
          </a:p>
          <a:p>
            <a:pPr marL="0" indent="0" algn="ctr">
              <a:buNone/>
            </a:pPr>
            <a:r>
              <a:rPr lang="en-US" sz="3900" dirty="0"/>
              <a:t>Challenges our way of </a:t>
            </a:r>
            <a:r>
              <a:rPr lang="en-US" sz="3900" dirty="0" smtClean="0"/>
              <a:t>life</a:t>
            </a:r>
          </a:p>
          <a:p>
            <a:pPr marL="0" indent="0" algn="ctr">
              <a:buNone/>
            </a:pPr>
            <a:endParaRPr lang="en-US" dirty="0">
              <a:solidFill>
                <a:srgbClr val="660066"/>
              </a:solidFill>
            </a:endParaRPr>
          </a:p>
          <a:p>
            <a:pPr marL="0" indent="0">
              <a:buNone/>
            </a:pPr>
            <a:r>
              <a:rPr lang="en-US" sz="3000" dirty="0"/>
              <a:t>Marshall, George. (2014) “Don’t Even Think About It.”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780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6401"/>
            <a:ext cx="8229600" cy="4647310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GB" b="1" dirty="0">
                <a:solidFill>
                  <a:srgbClr val="0C1179"/>
                </a:solidFill>
              </a:rPr>
              <a:t>Put Yourself in Your Audience’s Shoes</a:t>
            </a:r>
            <a:r>
              <a:rPr lang="en-GB" dirty="0">
                <a:solidFill>
                  <a:srgbClr val="0C1179"/>
                </a:solidFill>
              </a:rPr>
              <a:t> </a:t>
            </a:r>
            <a:r>
              <a:rPr lang="en-GB" dirty="0"/>
              <a:t>- align your climate messages with:</a:t>
            </a:r>
          </a:p>
          <a:p>
            <a:pPr lvl="0"/>
            <a:r>
              <a:rPr lang="en-GB" dirty="0"/>
              <a:t>their world view </a:t>
            </a:r>
          </a:p>
          <a:p>
            <a:pPr lvl="0"/>
            <a:r>
              <a:rPr lang="en-GB" dirty="0"/>
              <a:t>their values: what is important to them in their lives</a:t>
            </a:r>
          </a:p>
          <a:p>
            <a:pPr lvl="0"/>
            <a:r>
              <a:rPr lang="en-GB" dirty="0"/>
              <a:t>issues that matter to them </a:t>
            </a:r>
          </a:p>
          <a:p>
            <a:pPr marL="0" indent="0">
              <a:buNone/>
            </a:pPr>
            <a:r>
              <a:rPr lang="en-GB" dirty="0"/>
              <a:t> </a:t>
            </a:r>
            <a:endParaRPr lang="en-GB" dirty="0">
              <a:solidFill>
                <a:srgbClr val="0C1179"/>
              </a:solidFill>
            </a:endParaRPr>
          </a:p>
          <a:p>
            <a:pPr marL="0" lvl="0" indent="0">
              <a:buNone/>
            </a:pPr>
            <a:r>
              <a:rPr lang="en-GB" b="1" dirty="0">
                <a:solidFill>
                  <a:srgbClr val="0C1179"/>
                </a:solidFill>
              </a:rPr>
              <a:t>Lead with Solutions and Benefits</a:t>
            </a:r>
            <a:endParaRPr lang="en-GB" dirty="0">
              <a:solidFill>
                <a:srgbClr val="0C1179"/>
              </a:solidFill>
            </a:endParaRPr>
          </a:p>
          <a:p>
            <a:pPr lvl="0"/>
            <a:r>
              <a:rPr lang="en-GB" dirty="0"/>
              <a:t>Highlight the benefits and co-benefits of taking action </a:t>
            </a:r>
          </a:p>
          <a:p>
            <a:pPr lvl="0"/>
            <a:r>
              <a:rPr lang="en-GB" dirty="0"/>
              <a:t>Emphasise local and immediate solutions as well as long term ones</a:t>
            </a:r>
          </a:p>
          <a:p>
            <a:pPr lvl="0"/>
            <a:r>
              <a:rPr lang="en-GB" dirty="0"/>
              <a:t>Show how they can become part of the solution </a:t>
            </a:r>
          </a:p>
        </p:txBody>
      </p:sp>
      <p:pic>
        <p:nvPicPr>
          <p:cNvPr id="4" name="Picture 3" descr="Connecting on Climate gra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327" y="-220416"/>
            <a:ext cx="4092038" cy="239949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01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46103"/>
            <a:ext cx="8229600" cy="36305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5500" dirty="0" smtClean="0"/>
              <a:t> 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809244" y="4231024"/>
            <a:ext cx="76652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C1179"/>
                </a:solidFill>
              </a:rPr>
              <a:t>To put yourself in somebody else’s shoes, you need to understand their values.</a:t>
            </a:r>
          </a:p>
          <a:p>
            <a:pPr algn="ctr"/>
            <a:r>
              <a:rPr lang="en-GB" sz="2800" b="1" dirty="0" smtClean="0"/>
              <a:t> </a:t>
            </a:r>
          </a:p>
          <a:p>
            <a:pPr algn="ctr"/>
            <a:r>
              <a:rPr lang="en-GB" sz="2800" dirty="0" smtClean="0"/>
              <a:t>Tell </a:t>
            </a:r>
            <a:r>
              <a:rPr lang="en-GB" sz="2800" dirty="0"/>
              <a:t>your neighbour </a:t>
            </a:r>
            <a:r>
              <a:rPr lang="en-GB" sz="2800" dirty="0" smtClean="0"/>
              <a:t>what brought you here today. Why does climate </a:t>
            </a:r>
            <a:r>
              <a:rPr lang="en-GB" sz="2800" dirty="0"/>
              <a:t>change </a:t>
            </a:r>
            <a:r>
              <a:rPr lang="en-GB" sz="2800" b="1" dirty="0" smtClean="0"/>
              <a:t>matter</a:t>
            </a:r>
            <a:r>
              <a:rPr lang="en-GB" sz="2800" dirty="0" smtClean="0"/>
              <a:t> </a:t>
            </a:r>
            <a:r>
              <a:rPr lang="en-GB" sz="2800" dirty="0"/>
              <a:t>to </a:t>
            </a:r>
            <a:r>
              <a:rPr lang="en-GB" sz="2800" b="1" dirty="0" smtClean="0"/>
              <a:t>you</a:t>
            </a:r>
            <a:r>
              <a:rPr lang="en-GB" sz="2800" dirty="0" smtClean="0"/>
              <a:t>? 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261" y="149293"/>
            <a:ext cx="5974430" cy="407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48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L - grab.jpe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623" r="-34623"/>
          <a:stretch>
            <a:fillRect/>
          </a:stretch>
        </p:blipFill>
        <p:spPr>
          <a:xfrm>
            <a:off x="-1883420" y="-136299"/>
            <a:ext cx="12815641" cy="7048109"/>
          </a:xfrm>
          <a:blipFill rotWithShape="1">
            <a:blip r:embed="rId4"/>
            <a:tile tx="0" ty="0" sx="100000" sy="100000" flip="none" algn="tl"/>
          </a:blipFill>
        </p:spPr>
      </p:pic>
      <p:sp>
        <p:nvSpPr>
          <p:cNvPr id="3" name="TextBox 2"/>
          <p:cNvSpPr txBox="1"/>
          <p:nvPr/>
        </p:nvSpPr>
        <p:spPr>
          <a:xfrm>
            <a:off x="-613457" y="274638"/>
            <a:ext cx="5058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C1179"/>
                </a:solidFill>
              </a:rPr>
              <a:t>Approach: one day’s training for every citizen</a:t>
            </a:r>
            <a:endParaRPr lang="en-US" sz="2000" b="1" dirty="0">
              <a:solidFill>
                <a:srgbClr val="0C11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45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arbon Convs - grab.jpe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571" r="-43571"/>
          <a:stretch>
            <a:fillRect/>
          </a:stretch>
        </p:blipFill>
        <p:spPr>
          <a:xfrm>
            <a:off x="-3230480" y="0"/>
            <a:ext cx="13247280" cy="7285494"/>
          </a:xfrm>
        </p:spPr>
      </p:pic>
      <p:pic>
        <p:nvPicPr>
          <p:cNvPr id="5" name="Picture 4" descr="Carbon Conversations board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8" t="14764" r="29425" b="13533"/>
          <a:stretch>
            <a:fillRect/>
          </a:stretch>
        </p:blipFill>
        <p:spPr bwMode="auto">
          <a:xfrm>
            <a:off x="6773954" y="2926313"/>
            <a:ext cx="2580640" cy="2743200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454" y="270510"/>
            <a:ext cx="3441700" cy="22942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80780" y="1436318"/>
            <a:ext cx="3970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C1179"/>
                </a:solidFill>
              </a:rPr>
              <a:t>Approach: </a:t>
            </a:r>
            <a:r>
              <a:rPr lang="en-US" b="1" dirty="0" smtClean="0">
                <a:solidFill>
                  <a:srgbClr val="0C1179"/>
                </a:solidFill>
              </a:rPr>
              <a:t>6 meetings in a small group</a:t>
            </a:r>
            <a:endParaRPr lang="en-US" b="1" dirty="0">
              <a:solidFill>
                <a:srgbClr val="0C11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601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3224</TotalTime>
  <Words>467</Words>
  <Application>Microsoft Macintosh PowerPoint</Application>
  <PresentationFormat>On-screen Show (4:3)</PresentationFormat>
  <Paragraphs>91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Climate Conversations:  how can we break the silence? </vt:lpstr>
      <vt:lpstr>Aims of workshop </vt:lpstr>
      <vt:lpstr>Royal Society for the Arts:  A New Agenda on Climate Change  Jonathan Rowson 2013</vt:lpstr>
      <vt:lpstr>Royal Society for the Arts:  A New Agenda on Climate Change  Jonathan Rowson 2013</vt:lpstr>
      <vt:lpstr>Climate change is a ‘wicked’ problem: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Practise session in 3’s</vt:lpstr>
      <vt:lpstr>Climate Conversation Cue Card </vt:lpstr>
      <vt:lpstr>Please contact us to share your experiences of holding climate conversations.   What are the challenges? What helps?  njnuttgens1 @sheffield.ac.uk t.r.allen@sheffield.ac.uk</vt:lpstr>
    </vt:vector>
  </TitlesOfParts>
  <Company>Ways of Being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Applied Theatre as a tool for facilitating dialogue about, and stimulating action on, climate change Nick Nuttgens School of Engliosh Univeorsty of Sheffield</dc:title>
  <dc:creator>Nick Nuttgens</dc:creator>
  <cp:lastModifiedBy>Nick Nuttgens</cp:lastModifiedBy>
  <cp:revision>242</cp:revision>
  <cp:lastPrinted>2015-04-13T22:27:23Z</cp:lastPrinted>
  <dcterms:created xsi:type="dcterms:W3CDTF">2014-12-10T13:35:23Z</dcterms:created>
  <dcterms:modified xsi:type="dcterms:W3CDTF">2018-06-19T15:32:19Z</dcterms:modified>
</cp:coreProperties>
</file>